
<file path=[Content_Types].xml><?xml version="1.0" encoding="utf-8"?>
<Types xmlns="http://schemas.openxmlformats.org/package/2006/content-types">
  <Default Extension="(null)" ContentType="image/x-emf"/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Open Sans" panose="020B0606030504020204" pitchFamily="34" charset="0"/>
      <p:regular r:id="rId4"/>
      <p:bold r:id="rId5"/>
      <p:italic r:id="rId6"/>
      <p:boldItalic r:id="rId7"/>
    </p:embeddedFont>
    <p:embeddedFont>
      <p:font typeface="PT Sans Narrow" panose="020B0506020203020204" pitchFamily="34" charset="77"/>
      <p:regular r:id="rId8"/>
      <p:bold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NUL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450e84d6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450e84d6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>
            <a:stCxn id="11" idx="3"/>
          </p:cNvCxnSpPr>
          <p:nvPr/>
        </p:nvCxnSpPr>
        <p:spPr>
          <a:xfrm rot="10800000" flipH="1">
            <a:off x="7558950" y="1881350"/>
            <a:ext cx="1382700" cy="4200"/>
          </a:xfrm>
          <a:prstGeom prst="straightConnector1">
            <a:avLst/>
          </a:prstGeom>
          <a:noFill/>
          <a:ln w="76200" cap="flat" cmpd="sng">
            <a:solidFill>
              <a:srgbClr val="AC940B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>
            <a:endCxn id="11" idx="1"/>
          </p:cNvCxnSpPr>
          <p:nvPr/>
        </p:nvCxnSpPr>
        <p:spPr>
          <a:xfrm rot="10800000" flipH="1">
            <a:off x="254250" y="1885550"/>
            <a:ext cx="1374000" cy="6900"/>
          </a:xfrm>
          <a:prstGeom prst="straightConnector1">
            <a:avLst/>
          </a:prstGeom>
          <a:noFill/>
          <a:ln w="76200" cap="flat" cmpd="sng">
            <a:solidFill>
              <a:srgbClr val="AC940B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3" name="Google Shape;13;p2"/>
          <p:cNvGrpSpPr/>
          <p:nvPr/>
        </p:nvGrpSpPr>
        <p:grpSpPr>
          <a:xfrm>
            <a:off x="197688" y="183825"/>
            <a:ext cx="8780663" cy="152400"/>
            <a:chOff x="1346429" y="1011300"/>
            <a:chExt cx="6452100" cy="152400"/>
          </a:xfrm>
        </p:grpSpPr>
        <p:cxnSp>
          <p:nvCxnSpPr>
            <p:cNvPr id="14" name="Google Shape;14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rgbClr val="0B74AC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5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rgbClr val="0B74AC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6" name="Google Shape;16;p2"/>
          <p:cNvGrpSpPr/>
          <p:nvPr/>
        </p:nvGrpSpPr>
        <p:grpSpPr>
          <a:xfrm>
            <a:off x="211809" y="3969138"/>
            <a:ext cx="8758726" cy="152400"/>
            <a:chOff x="1346435" y="3969088"/>
            <a:chExt cx="6452100" cy="152400"/>
          </a:xfrm>
        </p:grpSpPr>
        <p:cxnSp>
          <p:nvCxnSpPr>
            <p:cNvPr id="17" name="Google Shape;17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rgbClr val="0B74AC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8" name="Google Shape;18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rgbClr val="0B74AC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9" name="Google Shape;19;p2"/>
          <p:cNvSpPr txBox="1">
            <a:spLocks noGrp="1"/>
          </p:cNvSpPr>
          <p:nvPr>
            <p:ph type="ctrTitle"/>
          </p:nvPr>
        </p:nvSpPr>
        <p:spPr>
          <a:xfrm>
            <a:off x="247100" y="380175"/>
            <a:ext cx="8731500" cy="1183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AC0B23"/>
              </a:buClr>
              <a:buSzPts val="3600"/>
              <a:buNone/>
              <a:defRPr>
                <a:solidFill>
                  <a:srgbClr val="AC0B2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628250" y="1603250"/>
            <a:ext cx="5930700" cy="564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6969"/>
              </a:buClr>
              <a:buSzPts val="2400"/>
              <a:buNone/>
              <a:defRPr sz="2400" i="1">
                <a:solidFill>
                  <a:srgbClr val="696969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>
              <a:solidFill>
                <a:srgbClr val="696969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2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rgbClr val="AC940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B74AC"/>
              </a:buClr>
              <a:buSzPts val="13000"/>
              <a:buNone/>
              <a:defRPr sz="13000">
                <a:solidFill>
                  <a:srgbClr val="0B74AC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96" name="Google Shape;96;p12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TITLE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oogle Shape;22;p3"/>
          <p:cNvGrpSpPr/>
          <p:nvPr/>
        </p:nvGrpSpPr>
        <p:grpSpPr>
          <a:xfrm>
            <a:off x="247088" y="183825"/>
            <a:ext cx="8731627" cy="152400"/>
            <a:chOff x="1346429" y="1011300"/>
            <a:chExt cx="6452100" cy="152400"/>
          </a:xfrm>
        </p:grpSpPr>
        <p:cxnSp>
          <p:nvCxnSpPr>
            <p:cNvPr id="23" name="Google Shape;23;p3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rgbClr val="0B74AC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4" name="Google Shape;24;p3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rgbClr val="0B74AC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25" name="Google Shape;25;p3"/>
          <p:cNvGrpSpPr/>
          <p:nvPr/>
        </p:nvGrpSpPr>
        <p:grpSpPr>
          <a:xfrm>
            <a:off x="239002" y="3969125"/>
            <a:ext cx="8731627" cy="152400"/>
            <a:chOff x="1346435" y="3969088"/>
            <a:chExt cx="6452100" cy="152400"/>
          </a:xfrm>
        </p:grpSpPr>
        <p:cxnSp>
          <p:nvCxnSpPr>
            <p:cNvPr id="26" name="Google Shape;26;p3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rgbClr val="0B74AC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7" name="Google Shape;27;p3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rgbClr val="0B74AC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28" name="Google Shape;28;p3"/>
          <p:cNvSpPr txBox="1">
            <a:spLocks noGrp="1"/>
          </p:cNvSpPr>
          <p:nvPr>
            <p:ph type="ctrTitle"/>
          </p:nvPr>
        </p:nvSpPr>
        <p:spPr>
          <a:xfrm>
            <a:off x="247100" y="380175"/>
            <a:ext cx="8731500" cy="1183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AC0B23"/>
              </a:buClr>
              <a:buSzPts val="3600"/>
              <a:buNone/>
              <a:defRPr>
                <a:solidFill>
                  <a:srgbClr val="AC0B2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>
              <a:solidFill>
                <a:srgbClr val="696969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iginal section header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rgbClr val="0B74A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AC0B23"/>
              </a:buClr>
              <a:buSzPts val="3600"/>
              <a:buNone/>
              <a:defRPr>
                <a:solidFill>
                  <a:srgbClr val="AC0B2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rgbClr val="0B74A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1076300" y="20175"/>
            <a:ext cx="8049000" cy="67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27900" y="697625"/>
            <a:ext cx="9097200" cy="3915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9" name="Google Shape;39;p5" descr="RUBISCO_icon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0350" y="24475"/>
            <a:ext cx="1000750" cy="627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5" descr="UM_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976575" y="4636717"/>
            <a:ext cx="661840" cy="39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5" descr="UCI_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02976" y="4638400"/>
            <a:ext cx="691449" cy="39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5" descr="ORNL_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107517" y="4631775"/>
            <a:ext cx="769533" cy="39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5" descr="ncar-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711965" y="4630502"/>
            <a:ext cx="1226883" cy="39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5" descr="LANL_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486845" y="4633802"/>
            <a:ext cx="1085158" cy="393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5" descr="LBNL_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652850" y="4634097"/>
            <a:ext cx="661850" cy="39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5" descr="BNL_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454160" y="4636102"/>
            <a:ext cx="1022340" cy="39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5" descr="ANL_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98142" y="4633925"/>
            <a:ext cx="1044882" cy="39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"/>
          <p:cNvSpPr txBox="1">
            <a:spLocks noGrp="1"/>
          </p:cNvSpPr>
          <p:nvPr>
            <p:ph type="title"/>
          </p:nvPr>
        </p:nvSpPr>
        <p:spPr>
          <a:xfrm>
            <a:off x="1076300" y="20175"/>
            <a:ext cx="8049000" cy="631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1"/>
          </p:nvPr>
        </p:nvSpPr>
        <p:spPr>
          <a:xfrm>
            <a:off x="27900" y="732775"/>
            <a:ext cx="4433700" cy="4050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body" idx="2"/>
          </p:nvPr>
        </p:nvSpPr>
        <p:spPr>
          <a:xfrm>
            <a:off x="4603800" y="732775"/>
            <a:ext cx="4521600" cy="4050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3" name="Google Shape;53;p6" descr="RUBISCO_icon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0350" y="24475"/>
            <a:ext cx="1000750" cy="627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6" descr="UM_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976575" y="4636717"/>
            <a:ext cx="661840" cy="39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6" descr="UCI_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02976" y="4638400"/>
            <a:ext cx="691449" cy="39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6" descr="ORNL_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107517" y="4631775"/>
            <a:ext cx="769533" cy="39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6" descr="ncar-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711965" y="4630502"/>
            <a:ext cx="1226883" cy="39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6" descr="LANL_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486845" y="4633802"/>
            <a:ext cx="1085158" cy="393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6" descr="LBNL_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652850" y="4634097"/>
            <a:ext cx="661850" cy="39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6" descr="BNL_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454160" y="4636102"/>
            <a:ext cx="1022340" cy="39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6" descr="ANL_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98142" y="4633925"/>
            <a:ext cx="1044882" cy="3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rgbClr val="0B74A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7"/>
          <p:cNvSpPr txBox="1">
            <a:spLocks noGrp="1"/>
          </p:cNvSpPr>
          <p:nvPr>
            <p:ph type="title"/>
          </p:nvPr>
        </p:nvSpPr>
        <p:spPr>
          <a:xfrm>
            <a:off x="1076300" y="20174"/>
            <a:ext cx="8049000" cy="631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6" name="Google Shape;66;p7" descr="RUBISCO_icon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0350" y="24475"/>
            <a:ext cx="1000750" cy="627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7" descr="UM_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976575" y="4636717"/>
            <a:ext cx="661840" cy="39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7" descr="UCI_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02976" y="4638400"/>
            <a:ext cx="691449" cy="39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7" descr="ORNL_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107517" y="4631775"/>
            <a:ext cx="769533" cy="39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7" descr="ncar-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711965" y="4630502"/>
            <a:ext cx="1226883" cy="39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7" descr="LANL_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486845" y="4633802"/>
            <a:ext cx="1085158" cy="393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7" descr="LBNL_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652850" y="4634097"/>
            <a:ext cx="661850" cy="39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7" descr="BNL_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454160" y="4636102"/>
            <a:ext cx="1022340" cy="39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7" descr="ANL_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98142" y="4633925"/>
            <a:ext cx="1044882" cy="3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7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rgbClr val="0B74A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8" name="Google Shape;78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9" name="Google Shape;79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0B74A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85" name="Google Shape;85;p1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86" name="Google Shape;86;p10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8" name="Google Shape;88;p1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9" name="Google Shape;89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76300" y="27225"/>
            <a:ext cx="80490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AC0B23"/>
              </a:buClr>
              <a:buSzPts val="3600"/>
              <a:buFont typeface="PT Sans Narrow"/>
              <a:buNone/>
              <a:defRPr sz="3600" b="1">
                <a:solidFill>
                  <a:srgbClr val="AC0B23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7900" y="809125"/>
            <a:ext cx="90972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96969"/>
              </a:buClr>
              <a:buSzPts val="1800"/>
              <a:buFont typeface="Open Sans"/>
              <a:buChar char="●"/>
              <a:defRPr sz="1800">
                <a:solidFill>
                  <a:srgbClr val="696969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96969"/>
              </a:buClr>
              <a:buSzPts val="1400"/>
              <a:buFont typeface="Open Sans"/>
              <a:buChar char="○"/>
              <a:defRPr>
                <a:solidFill>
                  <a:srgbClr val="696969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96969"/>
              </a:buClr>
              <a:buSzPts val="1400"/>
              <a:buFont typeface="Open Sans"/>
              <a:buChar char="■"/>
              <a:defRPr>
                <a:solidFill>
                  <a:srgbClr val="696969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96969"/>
              </a:buClr>
              <a:buSzPts val="1400"/>
              <a:buFont typeface="Open Sans"/>
              <a:buChar char="●"/>
              <a:defRPr>
                <a:solidFill>
                  <a:srgbClr val="696969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96969"/>
              </a:buClr>
              <a:buSzPts val="1400"/>
              <a:buFont typeface="Open Sans"/>
              <a:buChar char="○"/>
              <a:defRPr>
                <a:solidFill>
                  <a:srgbClr val="696969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96969"/>
              </a:buClr>
              <a:buSzPts val="1400"/>
              <a:buFont typeface="Open Sans"/>
              <a:buChar char="■"/>
              <a:defRPr>
                <a:solidFill>
                  <a:srgbClr val="696969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96969"/>
              </a:buClr>
              <a:buSzPts val="1400"/>
              <a:buFont typeface="Open Sans"/>
              <a:buChar char="●"/>
              <a:defRPr>
                <a:solidFill>
                  <a:srgbClr val="696969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96969"/>
              </a:buClr>
              <a:buSzPts val="1400"/>
              <a:buFont typeface="Open Sans"/>
              <a:buChar char="○"/>
              <a:defRPr>
                <a:solidFill>
                  <a:srgbClr val="696969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696969"/>
              </a:buClr>
              <a:buSzPts val="1400"/>
              <a:buFont typeface="Open Sans"/>
              <a:buChar char="■"/>
              <a:defRPr>
                <a:solidFill>
                  <a:srgbClr val="696969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(null)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4"/>
          <p:cNvSpPr txBox="1">
            <a:spLocks noGrp="1"/>
          </p:cNvSpPr>
          <p:nvPr>
            <p:ph type="title" idx="4294967295"/>
          </p:nvPr>
        </p:nvSpPr>
        <p:spPr>
          <a:xfrm>
            <a:off x="2925" y="-19079"/>
            <a:ext cx="9122400" cy="62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/>
              <a:t>Ensuring Climate Simulation Reproducibility in the </a:t>
            </a:r>
            <a:r>
              <a:rPr lang="en" sz="3000" dirty="0" err="1"/>
              <a:t>Exascale</a:t>
            </a:r>
            <a:r>
              <a:rPr lang="en" sz="3000" dirty="0"/>
              <a:t> Era</a:t>
            </a:r>
            <a:endParaRPr sz="3000" dirty="0"/>
          </a:p>
        </p:txBody>
      </p:sp>
      <p:sp>
        <p:nvSpPr>
          <p:cNvPr id="105" name="Google Shape;105;p14"/>
          <p:cNvSpPr txBox="1">
            <a:spLocks noGrp="1"/>
          </p:cNvSpPr>
          <p:nvPr>
            <p:ph type="body" idx="4294967295"/>
          </p:nvPr>
        </p:nvSpPr>
        <p:spPr>
          <a:xfrm>
            <a:off x="64867" y="636125"/>
            <a:ext cx="5380461" cy="360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/>
              <a:t>Objective:</a:t>
            </a:r>
            <a:r>
              <a:rPr lang="en" sz="1400" dirty="0"/>
              <a:t> </a:t>
            </a:r>
            <a:r>
              <a:rPr lang="en-US" sz="1400" dirty="0"/>
              <a:t>Establish if older E3SM climate simulations are statistically reproducible on Titan after advances in the support software infrastructure that result in non-bit-for-bit solution changes.</a:t>
            </a:r>
            <a:endParaRPr sz="1400" dirty="0"/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400" b="1" dirty="0"/>
              <a:t>Approach:</a:t>
            </a:r>
            <a:r>
              <a:rPr lang="en" sz="1400" dirty="0"/>
              <a:t> </a:t>
            </a:r>
            <a:r>
              <a:rPr lang="en-US" sz="1400" dirty="0"/>
              <a:t>Establish the robustness of a newly developed short simulation ensemble based testing methodology. And, then apply it to test the null hypothesis that the older and newer climate simulations are statistically indistinguishable.</a:t>
            </a:r>
            <a:endParaRPr sz="1400" dirty="0"/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400" b="1" dirty="0"/>
              <a:t>Results/Impacts:</a:t>
            </a:r>
            <a:r>
              <a:rPr lang="en" sz="1400" dirty="0"/>
              <a:t> Ensured that frozen climate simulations are indeed reproducible despite months of development of the supporting </a:t>
            </a:r>
            <a:r>
              <a:rPr lang="en" sz="1400" dirty="0" err="1"/>
              <a:t>softw</a:t>
            </a:r>
            <a:r>
              <a:rPr lang="en-US" sz="1400" dirty="0" err="1"/>
              <a:t>ar</a:t>
            </a:r>
            <a:r>
              <a:rPr lang="en" sz="1400" dirty="0"/>
              <a:t>e infrastructure. Power analysis framework of t</a:t>
            </a:r>
            <a:r>
              <a:rPr lang="en-US" sz="1400" dirty="0"/>
              <a:t>he</a:t>
            </a:r>
            <a:r>
              <a:rPr lang="en" sz="1400" dirty="0"/>
              <a:t> testing methodology quantifies the degree of similarity between two simulations allowing systematic evaluation of test results.</a:t>
            </a:r>
            <a:endParaRPr sz="1400" dirty="0"/>
          </a:p>
        </p:txBody>
      </p:sp>
      <p:sp>
        <p:nvSpPr>
          <p:cNvPr id="106" name="Google Shape;106;p14"/>
          <p:cNvSpPr txBox="1"/>
          <p:nvPr/>
        </p:nvSpPr>
        <p:spPr>
          <a:xfrm>
            <a:off x="-29231" y="4480645"/>
            <a:ext cx="5240554" cy="726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1000" dirty="0"/>
              <a:t>Mahajan, S., K. J. Evans, Joe Kennedy, M. L. </a:t>
            </a:r>
            <a:r>
              <a:rPr lang="en-US" sz="1000" dirty="0" err="1"/>
              <a:t>Branstetter</a:t>
            </a:r>
            <a:r>
              <a:rPr lang="en-US" sz="1000" dirty="0"/>
              <a:t>, M. Xu, M. Norman (2019): Ongoing solution reproducibility of earth system models as they progress toward </a:t>
            </a:r>
            <a:r>
              <a:rPr lang="en-US" sz="1000" dirty="0" err="1"/>
              <a:t>exascale</a:t>
            </a:r>
            <a:r>
              <a:rPr lang="en-US" sz="1000" dirty="0"/>
              <a:t> computing, </a:t>
            </a:r>
            <a:r>
              <a:rPr lang="en-US" sz="1000" i="1" dirty="0"/>
              <a:t>Special Issue for Computational Reproducibility at </a:t>
            </a:r>
            <a:r>
              <a:rPr lang="en-US" sz="1000" i="1" dirty="0" err="1"/>
              <a:t>Exascale</a:t>
            </a:r>
            <a:r>
              <a:rPr lang="en-US" sz="1000" i="1" dirty="0"/>
              <a:t> Workshop 2017, Super Computing 2017, in International Journal of High Performance Computing Applications</a:t>
            </a:r>
            <a:r>
              <a:rPr lang="en-US" sz="1000" dirty="0"/>
              <a:t>, https://</a:t>
            </a:r>
            <a:r>
              <a:rPr lang="en-US" sz="1000" dirty="0" err="1"/>
              <a:t>doi.org</a:t>
            </a:r>
            <a:r>
              <a:rPr lang="en-US" sz="1000" dirty="0"/>
              <a:t>/10.1177/1094342019837341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696969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E251F3-6C59-A04F-A0D1-32A9FC80E3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1040" y="877007"/>
            <a:ext cx="2891058" cy="29732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7000068-0E5A-424F-B879-C0A56F362D64}"/>
              </a:ext>
            </a:extLst>
          </p:cNvPr>
          <p:cNvSpPr txBox="1"/>
          <p:nvPr/>
        </p:nvSpPr>
        <p:spPr>
          <a:xfrm>
            <a:off x="5524639" y="3877413"/>
            <a:ext cx="36623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Empirically estimated power (</a:t>
            </a:r>
            <a:r>
              <a:rPr lang="en-US" sz="1200" i="1" dirty="0"/>
              <a:t>probability of correctly rejecting a false null hypothesis</a:t>
            </a:r>
            <a:r>
              <a:rPr lang="en-US" sz="1200" dirty="0"/>
              <a:t>) of the testing framework in detecting changes to a EAM tuning parameter from a control case (</a:t>
            </a:r>
            <a:r>
              <a:rPr lang="en-US" sz="1200" i="1" dirty="0"/>
              <a:t>zm_c0_ocn = 0.007</a:t>
            </a:r>
            <a:r>
              <a:rPr lang="en-US" sz="1200" dirty="0"/>
              <a:t>) for different short (</a:t>
            </a:r>
            <a:r>
              <a:rPr lang="en-US" sz="1200" i="1" dirty="0"/>
              <a:t>1yr</a:t>
            </a:r>
            <a:r>
              <a:rPr lang="en-US" sz="1200" dirty="0"/>
              <a:t>) ensemble sizes (</a:t>
            </a:r>
            <a:r>
              <a:rPr lang="en-US" sz="1200" i="1" dirty="0"/>
              <a:t>N</a:t>
            </a:r>
            <a:r>
              <a:rPr lang="en-US" sz="1200" dirty="0"/>
              <a:t>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241</Words>
  <Application>Microsoft Macintosh PowerPoint</Application>
  <PresentationFormat>On-screen Show (16:9)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Open Sans</vt:lpstr>
      <vt:lpstr>Arial</vt:lpstr>
      <vt:lpstr>PT Sans Narrow</vt:lpstr>
      <vt:lpstr>Tropic</vt:lpstr>
      <vt:lpstr>Ensuring Climate Simulation Reproducibility in the Exascale Era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Taking Earth system model evaluation to the next level</dc:title>
  <cp:lastModifiedBy>Microsoft Office User</cp:lastModifiedBy>
  <cp:revision>5</cp:revision>
  <dcterms:modified xsi:type="dcterms:W3CDTF">2019-04-04T20:50:58Z</dcterms:modified>
</cp:coreProperties>
</file>