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63"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immerschied, Maura K" initials="ZMK" lastIdx="3" clrIdx="0">
    <p:extLst>
      <p:ext uri="{19B8F6BF-5375-455C-9EA6-DF929625EA0E}">
        <p15:presenceInfo xmlns:p15="http://schemas.microsoft.com/office/powerpoint/2012/main" userId="S::maura.zimmerschied@pnnl.gov::90f43cb7-52e8-4378-b8bc-3330c6e8bfc8" providerId="AD"/>
      </p:ext>
    </p:extLst>
  </p:cmAuthor>
  <p:cmAuthor id="2" name="Hejazi, Mohamad I" initials="HMI" lastIdx="3" clrIdx="1">
    <p:extLst>
      <p:ext uri="{19B8F6BF-5375-455C-9EA6-DF929625EA0E}">
        <p15:presenceInfo xmlns:p15="http://schemas.microsoft.com/office/powerpoint/2012/main" userId="S-1-5-21-19610888-2120439649-608991905-1453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00AA66-314B-4067-B7FA-3273711D0858}" v="4" dt="2019-05-03T20:13:57.5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5914" autoAdjust="0"/>
  </p:normalViewPr>
  <p:slideViewPr>
    <p:cSldViewPr snapToGrid="0">
      <p:cViewPr varScale="1">
        <p:scale>
          <a:sx n="111" d="100"/>
          <a:sy n="111" d="100"/>
        </p:scale>
        <p:origin x="181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2A32ED-BA13-48A4-B9D0-C91FCF718399}" type="datetimeFigureOut">
              <a:rPr lang="en-US" smtClean="0"/>
              <a:t>5/28/2019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9CE86A-B04C-4468-B775-B6E3CB208FDF}" type="slidenum">
              <a:rPr lang="en-US" smtClean="0"/>
              <a:t>‹#›</a:t>
            </a:fld>
            <a:endParaRPr lang="en-US" dirty="0"/>
          </a:p>
        </p:txBody>
      </p:sp>
    </p:spTree>
    <p:extLst>
      <p:ext uri="{BB962C8B-B14F-4D97-AF65-F5344CB8AC3E}">
        <p14:creationId xmlns:p14="http://schemas.microsoft.com/office/powerpoint/2010/main" val="471660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250" indent="-280988">
              <a:defRPr>
                <a:solidFill>
                  <a:schemeClr val="tx1"/>
                </a:solidFill>
                <a:latin typeface="Calibri" pitchFamily="34" charset="0"/>
              </a:defRPr>
            </a:lvl2pPr>
            <a:lvl3pPr marL="1123950" indent="-223838">
              <a:defRPr>
                <a:solidFill>
                  <a:schemeClr val="tx1"/>
                </a:solidFill>
                <a:latin typeface="Calibri" pitchFamily="34" charset="0"/>
              </a:defRPr>
            </a:lvl3pPr>
            <a:lvl4pPr marL="1573213" indent="-223838">
              <a:defRPr>
                <a:solidFill>
                  <a:schemeClr val="tx1"/>
                </a:solidFill>
                <a:latin typeface="Calibri" pitchFamily="34" charset="0"/>
              </a:defRPr>
            </a:lvl4pPr>
            <a:lvl5pPr marL="2022475" indent="-223838">
              <a:defRPr>
                <a:solidFill>
                  <a:schemeClr val="tx1"/>
                </a:solidFill>
                <a:latin typeface="Calibri" pitchFamily="34" charset="0"/>
              </a:defRPr>
            </a:lvl5pPr>
            <a:lvl6pPr marL="2479675" indent="-223838" fontAlgn="base">
              <a:spcBef>
                <a:spcPct val="0"/>
              </a:spcBef>
              <a:spcAft>
                <a:spcPct val="0"/>
              </a:spcAft>
              <a:defRPr>
                <a:solidFill>
                  <a:schemeClr val="tx1"/>
                </a:solidFill>
                <a:latin typeface="Calibri" pitchFamily="34" charset="0"/>
              </a:defRPr>
            </a:lvl6pPr>
            <a:lvl7pPr marL="2936875" indent="-223838" fontAlgn="base">
              <a:spcBef>
                <a:spcPct val="0"/>
              </a:spcBef>
              <a:spcAft>
                <a:spcPct val="0"/>
              </a:spcAft>
              <a:defRPr>
                <a:solidFill>
                  <a:schemeClr val="tx1"/>
                </a:solidFill>
                <a:latin typeface="Calibri" pitchFamily="34" charset="0"/>
              </a:defRPr>
            </a:lvl7pPr>
            <a:lvl8pPr marL="3394075" indent="-223838" fontAlgn="base">
              <a:spcBef>
                <a:spcPct val="0"/>
              </a:spcBef>
              <a:spcAft>
                <a:spcPct val="0"/>
              </a:spcAft>
              <a:defRPr>
                <a:solidFill>
                  <a:schemeClr val="tx1"/>
                </a:solidFill>
                <a:latin typeface="Calibri" pitchFamily="34" charset="0"/>
              </a:defRPr>
            </a:lvl8pPr>
            <a:lvl9pPr marL="3851275" indent="-22383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163484F-2281-43B6-BFF6-93F70712FE1C}" type="slidenum">
              <a:rPr lang="en-US" altLang="en-US">
                <a:cs typeface="Arial" charset="0"/>
              </a:rPr>
              <a:pPr fontAlgn="base">
                <a:spcBef>
                  <a:spcPct val="0"/>
                </a:spcBef>
                <a:spcAft>
                  <a:spcPct val="0"/>
                </a:spcAft>
              </a:pPr>
              <a:t>1</a:t>
            </a:fld>
            <a:endParaRPr lang="en-US" altLang="en-US" dirty="0">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z="1000" dirty="0"/>
              <a:t>http://www.pnnl.gov/science/highlights/highlights.asp?division=749</a:t>
            </a:r>
          </a:p>
        </p:txBody>
      </p:sp>
    </p:spTree>
    <p:extLst>
      <p:ext uri="{BB962C8B-B14F-4D97-AF65-F5344CB8AC3E}">
        <p14:creationId xmlns:p14="http://schemas.microsoft.com/office/powerpoint/2010/main" val="585225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328490259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E4DD4A2-4476-4E24-9FA6-9D15F2D5856F}" type="datetimeFigureOut">
              <a:rPr lang="en-US"/>
              <a:pPr>
                <a:defRPr/>
              </a:pPr>
              <a:t>5/28/2019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0A27DAC-BB3F-4F4E-A65A-EF455784118B}" type="slidenum">
              <a:rPr lang="en-US" altLang="en-US"/>
              <a:pPr/>
              <a:t>‹#›</a:t>
            </a:fld>
            <a:endParaRPr lang="en-US" altLang="en-US" dirty="0"/>
          </a:p>
        </p:txBody>
      </p:sp>
    </p:spTree>
    <p:extLst>
      <p:ext uri="{BB962C8B-B14F-4D97-AF65-F5344CB8AC3E}">
        <p14:creationId xmlns:p14="http://schemas.microsoft.com/office/powerpoint/2010/main" val="923888496"/>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86497" y="1241175"/>
            <a:ext cx="4419600" cy="554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15000"/>
              </a:spcBef>
              <a:buFontTx/>
              <a:buNone/>
            </a:pPr>
            <a:r>
              <a:rPr lang="en-US" altLang="en-US" sz="1400" b="1" dirty="0">
                <a:cs typeface="Arial" charset="0"/>
              </a:rPr>
              <a:t>Objective</a:t>
            </a:r>
          </a:p>
          <a:p>
            <a:pPr>
              <a:spcBef>
                <a:spcPts val="0"/>
              </a:spcBef>
              <a:buSzPct val="150000"/>
              <a:buFont typeface="Arial" panose="020B0604020202020204" pitchFamily="34" charset="0"/>
              <a:buChar char="•"/>
              <a:tabLst>
                <a:tab pos="338138" algn="l"/>
              </a:tabLst>
            </a:pPr>
            <a:r>
              <a:rPr lang="en-US" sz="1400" dirty="0"/>
              <a:t>Assess how limited water supply will affect growth of the US electricity system, at the state level</a:t>
            </a:r>
          </a:p>
          <a:p>
            <a:pPr marL="0" indent="0" algn="ctr">
              <a:buSzPct val="150000"/>
              <a:buNone/>
            </a:pPr>
            <a:r>
              <a:rPr lang="en-US" altLang="en-US" sz="1400" b="1" dirty="0">
                <a:cs typeface="Arial" charset="0"/>
              </a:rPr>
              <a:t>Approach</a:t>
            </a:r>
          </a:p>
          <a:p>
            <a:pPr>
              <a:spcBef>
                <a:spcPct val="15000"/>
              </a:spcBef>
              <a:buSzPct val="150000"/>
              <a:buFont typeface="Arial" panose="020B0604020202020204" pitchFamily="34" charset="0"/>
              <a:buChar char="•"/>
              <a:tabLst>
                <a:tab pos="338138" algn="l"/>
              </a:tabLst>
            </a:pPr>
            <a:r>
              <a:rPr lang="en-US" sz="1400" dirty="0"/>
              <a:t>Incorporate physical water constraints in a state-level model of the US energy system embedded within the global change assessment model, GCAM-USA, for the years 2010–2050</a:t>
            </a:r>
          </a:p>
          <a:p>
            <a:pPr marL="0" indent="0" algn="ctr">
              <a:spcBef>
                <a:spcPct val="15000"/>
              </a:spcBef>
              <a:buSzPct val="150000"/>
              <a:buNone/>
              <a:tabLst>
                <a:tab pos="338138" algn="l"/>
              </a:tabLst>
            </a:pPr>
            <a:r>
              <a:rPr lang="en-US" altLang="en-US" sz="1400" b="1" dirty="0">
                <a:cs typeface="Arial" charset="0"/>
              </a:rPr>
              <a:t>Impact</a:t>
            </a:r>
            <a:endParaRPr lang="en-US" sz="1400" dirty="0"/>
          </a:p>
          <a:p>
            <a:pPr>
              <a:spcBef>
                <a:spcPct val="15000"/>
              </a:spcBef>
              <a:buSzPct val="150000"/>
              <a:buFont typeface="Arial" panose="020B0604020202020204" pitchFamily="34" charset="0"/>
              <a:buChar char="•"/>
              <a:tabLst>
                <a:tab pos="338138" algn="l"/>
              </a:tabLst>
            </a:pPr>
            <a:r>
              <a:rPr lang="en-US" sz="1400" dirty="0"/>
              <a:t>The cost of generating electricity would increase, resulting in slightly less electrification of end-use sectors</a:t>
            </a:r>
          </a:p>
          <a:p>
            <a:pPr>
              <a:spcBef>
                <a:spcPct val="15000"/>
              </a:spcBef>
              <a:buSzPct val="150000"/>
              <a:buFont typeface="Arial" panose="020B0604020202020204" pitchFamily="34" charset="0"/>
              <a:buChar char="•"/>
              <a:tabLst>
                <a:tab pos="338138" algn="l"/>
              </a:tabLst>
            </a:pPr>
            <a:r>
              <a:rPr lang="en-US" sz="1400" dirty="0"/>
              <a:t>Water-intensive technologies may be retired before the end of their designed lifetimes, while investment in less water-dependent technologies would increase</a:t>
            </a:r>
          </a:p>
          <a:p>
            <a:pPr>
              <a:spcBef>
                <a:spcPct val="15000"/>
              </a:spcBef>
              <a:buSzPct val="150000"/>
              <a:buFont typeface="Arial" panose="020B0604020202020204" pitchFamily="34" charset="0"/>
              <a:buChar char="•"/>
              <a:tabLst>
                <a:tab pos="338138" algn="l"/>
              </a:tabLst>
            </a:pPr>
            <a:r>
              <a:rPr lang="en-US" sz="1400" dirty="0"/>
              <a:t>The resulting capital stock turnover would incur significant economic costs for the western states, but fewer consequences in the eastern states </a:t>
            </a:r>
          </a:p>
          <a:p>
            <a:pPr>
              <a:spcBef>
                <a:spcPct val="15000"/>
              </a:spcBef>
              <a:buSzPct val="150000"/>
              <a:buFont typeface="Arial" panose="020B0604020202020204" pitchFamily="34" charset="0"/>
              <a:buChar char="•"/>
              <a:tabLst>
                <a:tab pos="338138" algn="l"/>
              </a:tabLst>
            </a:pPr>
            <a:r>
              <a:rPr lang="en-US" sz="1400" dirty="0"/>
              <a:t>Water availability constraints must be included in electricity capacity planning</a:t>
            </a:r>
          </a:p>
          <a:p>
            <a:pPr marL="0" indent="0">
              <a:spcBef>
                <a:spcPct val="15000"/>
              </a:spcBef>
              <a:buSzPct val="150000"/>
              <a:buNone/>
              <a:tabLst>
                <a:tab pos="338138" algn="l"/>
              </a:tabLst>
            </a:pPr>
            <a:endParaRPr lang="en-US" sz="1400" dirty="0"/>
          </a:p>
          <a:p>
            <a:pPr eaLnBrk="1" hangingPunct="1">
              <a:spcBef>
                <a:spcPct val="15000"/>
              </a:spcBef>
              <a:buSzPct val="150000"/>
              <a:buFont typeface="Arial" panose="020B0604020202020204" pitchFamily="34" charset="0"/>
              <a:buChar char="•"/>
              <a:tabLst>
                <a:tab pos="338138" algn="l"/>
              </a:tabLst>
            </a:pPr>
            <a:endParaRPr lang="en-US" sz="1600" dirty="0">
              <a:ea typeface="MS PGothic" pitchFamily="34" charset="-128"/>
              <a:cs typeface="Arial" charset="0"/>
            </a:endParaRPr>
          </a:p>
        </p:txBody>
      </p:sp>
      <p:sp>
        <p:nvSpPr>
          <p:cNvPr id="3077" name="Rectangle 5"/>
          <p:cNvSpPr>
            <a:spLocks noChangeArrowheads="1"/>
          </p:cNvSpPr>
          <p:nvPr/>
        </p:nvSpPr>
        <p:spPr bwMode="auto">
          <a:xfrm>
            <a:off x="152400" y="75520"/>
            <a:ext cx="89154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000" b="1" dirty="0">
                <a:latin typeface="Arial" panose="020B0604020202020204" pitchFamily="34" charset="0"/>
                <a:cs typeface="Arial" panose="020B0604020202020204" pitchFamily="34" charset="0"/>
              </a:rPr>
              <a:t>Implications of Water Constraints on Electricity Capacity Expansion in the United States</a:t>
            </a:r>
          </a:p>
        </p:txBody>
      </p:sp>
      <p:sp>
        <p:nvSpPr>
          <p:cNvPr id="3078" name="Text Box 6"/>
          <p:cNvSpPr txBox="1">
            <a:spLocks noChangeArrowheads="1"/>
          </p:cNvSpPr>
          <p:nvPr/>
        </p:nvSpPr>
        <p:spPr bwMode="auto">
          <a:xfrm>
            <a:off x="4900777" y="6135133"/>
            <a:ext cx="4030415"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a:buNone/>
            </a:pPr>
            <a:r>
              <a:rPr lang="en-US" sz="1000" dirty="0"/>
              <a:t>Liu L, M Hejazi, G Iyer, B Forman. 2019. “Implications of water constraints on electricity capacity expansion in the United States.” </a:t>
            </a:r>
            <a:r>
              <a:rPr lang="en-US" sz="1000" i="1" dirty="0"/>
              <a:t>Nature Sustainability</a:t>
            </a:r>
            <a:r>
              <a:rPr lang="en-US" sz="1000" dirty="0"/>
              <a:t>, February 25, 2019. [DOI: 10.1038/s41893-019-0235-0].</a:t>
            </a:r>
          </a:p>
        </p:txBody>
      </p:sp>
      <p:sp>
        <p:nvSpPr>
          <p:cNvPr id="8" name="TextBox 9"/>
          <p:cNvSpPr txBox="1">
            <a:spLocks noChangeArrowheads="1"/>
          </p:cNvSpPr>
          <p:nvPr/>
        </p:nvSpPr>
        <p:spPr bwMode="auto">
          <a:xfrm>
            <a:off x="4812595" y="4356751"/>
            <a:ext cx="4118597"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1100" b="1" dirty="0">
                <a:solidFill>
                  <a:srgbClr val="0000FF"/>
                </a:solidFill>
                <a:latin typeface="Arial" panose="020B0604020202020204" pitchFamily="34" charset="0"/>
              </a:rPr>
              <a:t>Limited water supply may require changing to power generation technologies that use less water. The map shows cumulative forced retirements of electricity capacity across the US from 2011 to 2050 and the costs of realizing the water constraint scenario (billion 2010$).</a:t>
            </a:r>
          </a:p>
        </p:txBody>
      </p:sp>
      <p:pic>
        <p:nvPicPr>
          <p:cNvPr id="3" name="Picture 2"/>
          <p:cNvPicPr>
            <a:picLocks noChangeAspect="1"/>
          </p:cNvPicPr>
          <p:nvPr/>
        </p:nvPicPr>
        <p:blipFill>
          <a:blip r:embed="rId3">
            <a:extLst>
              <a:ext uri="{BEBA8EAE-BF5A-486C-A8C5-ECC9F3942E4B}">
                <a14:imgProps xmlns:a14="http://schemas.microsoft.com/office/drawing/2010/main">
                  <a14:imgLayer r:embed="rId4">
                    <a14:imgEffect>
                      <a14:sharpenSoften amount="25000"/>
                    </a14:imgEffect>
                  </a14:imgLayer>
                </a14:imgProps>
              </a:ext>
            </a:extLst>
          </a:blip>
          <a:stretch>
            <a:fillRect/>
          </a:stretch>
        </p:blipFill>
        <p:spPr>
          <a:xfrm>
            <a:off x="4812595" y="1236315"/>
            <a:ext cx="4030415" cy="3081650"/>
          </a:xfrm>
          <a:prstGeom prst="rect">
            <a:avLst/>
          </a:prstGeom>
        </p:spPr>
      </p:pic>
    </p:spTree>
    <p:extLst>
      <p:ext uri="{BB962C8B-B14F-4D97-AF65-F5344CB8AC3E}">
        <p14:creationId xmlns:p14="http://schemas.microsoft.com/office/powerpoint/2010/main" val="1580398298"/>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Calvin-Edmonds-Clarke-Hindcasting-CCE-April2017f</Presentation>
    <Funding xmlns="98b00cf3-a6ce-40de-8923-f140beb786e9">IARP</Funding>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a8aaa84c71a4e914df735642033ef70b">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2794fb4f500ec30b95632cae512c31f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1B9FBF-D105-4A3D-92FC-AFA9AC134964}">
  <ds:schemaRefs>
    <ds:schemaRef ds:uri="http://schemas.microsoft.com/sharepoint/v3"/>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98b00cf3-a6ce-40de-8923-f140beb786e9"/>
    <ds:schemaRef ds:uri="http://www.w3.org/XML/1998/namespace"/>
  </ds:schemaRefs>
</ds:datastoreItem>
</file>

<file path=customXml/itemProps2.xml><?xml version="1.0" encoding="utf-8"?>
<ds:datastoreItem xmlns:ds="http://schemas.openxmlformats.org/officeDocument/2006/customXml" ds:itemID="{E7069F9D-3062-44AB-BC80-8C17AE738F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Sample-Slide-Highlights-Template-usethis</Template>
  <TotalTime>400</TotalTime>
  <Words>216</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MS PGothic</vt: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Calvin-Edmonds-Clarke-Hindcasting-CCE-April2017f</dc:title>
  <dc:creator>Edmonds, James A (Jae)</dc:creator>
  <dc:description/>
  <cp:lastModifiedBy>Vallario, Bob</cp:lastModifiedBy>
  <cp:revision>45</cp:revision>
  <cp:lastPrinted>2011-05-11T17:30:12Z</cp:lastPrinted>
  <dcterms:created xsi:type="dcterms:W3CDTF">2017-02-22T21:17:09Z</dcterms:created>
  <dcterms:modified xsi:type="dcterms:W3CDTF">2019-05-28T17:45:16Z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IARP</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Calvin-Edmonds-Clarke-Hindcasting-CCE-April2017f</vt:lpwstr>
  </property>
  <property fmtid="{D5CDD505-2E9C-101B-9397-08002B2CF9AE}" pid="8" name="SlideDescription">
    <vt:lpwstr/>
  </property>
</Properties>
</file>