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3"/>
  </p:sldMasterIdLst>
  <p:notesMasterIdLst>
    <p:notesMasterId r:id="rId5"/>
  </p:notesMasterIdLst>
  <p:sldIdLst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5F066-7995-4C86-B445-88E070DEF851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6F811-E88A-4D95-AC7E-F36FAE3C9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4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0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697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1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3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7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6080-C75A-48D3-A414-B53A36465F1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0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484070"/>
            <a:ext cx="4310668" cy="524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 new model that quantifies the role of risk perception in water management decisions and that can be upscaled to regional domains.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Established information exchange between a decision-making model and a hydrologic process model.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Used statistical mapping to quantify how farmers make water management decisions.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Modeled how farmer behavior is affected by changing natural socioeconomic conditions.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Improves on rule-based risk decision making by considering the influences of past experiences and new information.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Shows that farm location will affect farmers’ </a:t>
            </a:r>
            <a:r>
              <a:rPr lang="en-US" sz="1400" dirty="0">
                <a:solidFill>
                  <a:prstClr val="black"/>
                </a:solidFill>
              </a:rPr>
              <a:t>risk perception regarding water availability and further influence their choices about irrigation area expansion. 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Quantifying Decision Uncertainty in Water Management with a Coupled Model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735947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Hyun JY, SY Huang, YCE Yang, V Tidwell, and J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Macknick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2019. “Using a Coupled Agent-Based Modeling Approach to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Analyse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the Role of Risk Perception in Water Management Decisions,”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Hydrology and Earth System Science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dirty="0">
                <a:latin typeface="+mn-lt"/>
              </a:rPr>
              <a:t>23:2261-2278. DOI: </a:t>
            </a:r>
            <a:r>
              <a:rPr lang="en-US" sz="1000" dirty="0">
                <a:latin typeface="+mn-lt"/>
                <a:ea typeface="Times New Roman" panose="02020603050405020304" pitchFamily="18" charset="0"/>
              </a:rPr>
              <a:t>10.5194/hess-23-2261-2019.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59787" y="4519676"/>
            <a:ext cx="44752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Researchers at Lehigh University, Sandia, and NREL developed a coupled model that can more accurately quantify the dynamics of human decision-making processes in the context of water management.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8E5D269-77A9-4FCC-8602-E3BD1B3BE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56" y="1599134"/>
            <a:ext cx="4049198" cy="279536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BD0BCDC-FD77-44CE-8BD8-B11768D698BE}"/>
              </a:ext>
            </a:extLst>
          </p:cNvPr>
          <p:cNvGrpSpPr/>
          <p:nvPr/>
        </p:nvGrpSpPr>
        <p:grpSpPr>
          <a:xfrm>
            <a:off x="4457367" y="1513650"/>
            <a:ext cx="4325156" cy="3100638"/>
            <a:chOff x="2050012" y="4195629"/>
            <a:chExt cx="4325156" cy="310063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B76A28B-9561-4896-BF02-85813481F8C9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5270" y="4665764"/>
              <a:ext cx="353827" cy="465728"/>
            </a:xfrm>
            <a:prstGeom prst="rect">
              <a:avLst/>
            </a:prstGeom>
          </p:spPr>
        </p:pic>
        <p:pic>
          <p:nvPicPr>
            <p:cNvPr id="11" name="Picture 10" descr="C:\Users\EYang\AppData\Local\Microsoft\Windows\Temporary Internet Files\Content.IE5\31CMP5ID\woman-user-female-icon-15953-large[1].png">
              <a:extLst>
                <a:ext uri="{FF2B5EF4-FFF2-40B4-BE49-F238E27FC236}">
                  <a16:creationId xmlns:a16="http://schemas.microsoft.com/office/drawing/2014/main" id="{87E19933-0C91-483C-8E64-8FB22CCE5E8B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1502" y="6576699"/>
              <a:ext cx="341097" cy="5055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 descr="C:\Users\EYang\AppData\Local\Microsoft\Windows\Temporary Internet Files\Content.IE5\31CMP5ID\woman-user-female-icon-15953-large[1].png">
              <a:extLst>
                <a:ext uri="{FF2B5EF4-FFF2-40B4-BE49-F238E27FC236}">
                  <a16:creationId xmlns:a16="http://schemas.microsoft.com/office/drawing/2014/main" id="{B07476D5-42F3-4E5A-BA60-BD6ED2A46FC8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9248" y="6301656"/>
              <a:ext cx="341097" cy="5055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9B8BAB3C-90B3-40BA-BD75-CB15983E371C}"/>
                </a:ext>
              </a:extLst>
            </p:cNvPr>
            <p:cNvSpPr/>
            <p:nvPr/>
          </p:nvSpPr>
          <p:spPr>
            <a:xfrm rot="20772023">
              <a:off x="3291526" y="4544539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0AD682A-B273-4233-BC61-7C8B368F24EE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7756" y="4296059"/>
              <a:ext cx="353827" cy="465728"/>
            </a:xfrm>
            <a:prstGeom prst="rect">
              <a:avLst/>
            </a:prstGeom>
          </p:spPr>
        </p:pic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7EE52438-5F93-4062-BAAD-E4658DE48BB7}"/>
                </a:ext>
              </a:extLst>
            </p:cNvPr>
            <p:cNvSpPr/>
            <p:nvPr/>
          </p:nvSpPr>
          <p:spPr>
            <a:xfrm rot="10369020">
              <a:off x="3327588" y="4195629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90C3E2BC-400A-4DCB-B357-D0CD6D977F75}"/>
                </a:ext>
              </a:extLst>
            </p:cNvPr>
            <p:cNvSpPr/>
            <p:nvPr/>
          </p:nvSpPr>
          <p:spPr>
            <a:xfrm rot="11389232">
              <a:off x="2063301" y="4659272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9F352D4E-9830-4483-B15B-2A09C4D338EE}"/>
                </a:ext>
              </a:extLst>
            </p:cNvPr>
            <p:cNvSpPr/>
            <p:nvPr/>
          </p:nvSpPr>
          <p:spPr>
            <a:xfrm rot="611984">
              <a:off x="2050012" y="4847411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E166D3BE-C9D1-4F81-B9E3-317BEA1428E8}"/>
                </a:ext>
              </a:extLst>
            </p:cNvPr>
            <p:cNvSpPr/>
            <p:nvPr/>
          </p:nvSpPr>
          <p:spPr>
            <a:xfrm rot="20772023">
              <a:off x="4298880" y="6190456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2C4410EE-C1DD-4D18-9BB4-73701EBEAAB1}"/>
                </a:ext>
              </a:extLst>
            </p:cNvPr>
            <p:cNvSpPr/>
            <p:nvPr/>
          </p:nvSpPr>
          <p:spPr>
            <a:xfrm rot="10369020">
              <a:off x="4229588" y="5855820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267E500-E12D-459E-AB46-37EA8924B25C}"/>
                </a:ext>
              </a:extLst>
            </p:cNvPr>
            <p:cNvSpPr/>
            <p:nvPr/>
          </p:nvSpPr>
          <p:spPr>
            <a:xfrm rot="20772023">
              <a:off x="5158907" y="5836489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95571D70-8117-4FC0-B2EE-CFA12313D861}"/>
                </a:ext>
              </a:extLst>
            </p:cNvPr>
            <p:cNvSpPr/>
            <p:nvPr/>
          </p:nvSpPr>
          <p:spPr>
            <a:xfrm rot="10369020">
              <a:off x="5278435" y="5542751"/>
              <a:ext cx="1096733" cy="1105811"/>
            </a:xfrm>
            <a:prstGeom prst="arc">
              <a:avLst/>
            </a:prstGeom>
            <a:ln>
              <a:solidFill>
                <a:srgbClr val="5BD4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NA
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C55F85-E251-4A80-B621-3E8DC9D62A2D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3f367a74-7294-440b-bcf2-615eafc1d48f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7C554A3-166D-449B-8924-B6AA86BC1BB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216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Himes, Catherine L</dc:creator>
  <cp:lastModifiedBy>Risenmay, Ryan L</cp:lastModifiedBy>
  <cp:revision>2</cp:revision>
  <dcterms:created xsi:type="dcterms:W3CDTF">2019-06-19T21:02:04Z</dcterms:created>
  <dcterms:modified xsi:type="dcterms:W3CDTF">2019-06-21T22:54:22Z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0x010100A22E315B1F3C42B49A0E90D2F9AB5AB100DD0966E738D64E49B965032E22FBBBFF</vt:lpwstr>
  </property>
</Properties>
</file>