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91" r:id="rId2"/>
  </p:sldMasterIdLst>
  <p:notesMasterIdLst>
    <p:notesMasterId r:id="rId4"/>
  </p:notesMasterIdLst>
  <p:handoutMasterIdLst>
    <p:handoutMasterId r:id="rId5"/>
  </p:handoutMasterIdLst>
  <p:sldIdLst>
    <p:sldId id="27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vis O'Brien" initials="T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803" autoAdjust="0"/>
  </p:normalViewPr>
  <p:slideViewPr>
    <p:cSldViewPr snapToGrid="0" snapToObjects="1">
      <p:cViewPr varScale="1">
        <p:scale>
          <a:sx n="117" d="100"/>
          <a:sy n="117" d="100"/>
        </p:scale>
        <p:origin x="1432" y="17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cap="small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5789962" y="6337426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(institutional logo, collaborators, etc.)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931533-02A0-3841-80D7-C041E4E596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2583" y="6353947"/>
            <a:ext cx="2335258" cy="43973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E78CC03-DA4F-9344-8C72-DF4D5A291A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cap="small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5789962" y="6337426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(institutional logo, collaborators, etc.)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5EF8-6261-8B42-92DA-FE4DCA8288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2583" y="6353947"/>
            <a:ext cx="2335258" cy="4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fr.de/wissen/zyklon-klimawandel-13782086.html" TargetMode="External"/><Relationship Id="rId7" Type="http://schemas.openxmlformats.org/officeDocument/2006/relationships/hyperlink" Target="https://www.independent.co.uk/news/world/asia/cyclone-amphan-live-tracker-path-india-bangladesh-storm-kolkata-news-a9523716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ibuneindia.com/news/features/fast-and-furious-92400" TargetMode="External"/><Relationship Id="rId5" Type="http://schemas.openxmlformats.org/officeDocument/2006/relationships/hyperlink" Target="https://www.cbsnews.com/news/super-cyclone-amphan-india-bangladesh-evacuate-millions-latest-news-2020-05-19/" TargetMode="External"/><Relationship Id="rId4" Type="http://schemas.openxmlformats.org/officeDocument/2006/relationships/hyperlink" Target="https://www.wsj.com/articles/powerful-cyclone-hits-india-complicating-coronavirus-response-11589979601?mod=newsviewer_cli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25B2-52CD-1D46-B049-5C175CBF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aerosol fuel or extinguish a super cyclone?</a:t>
            </a:r>
          </a:p>
        </p:txBody>
      </p:sp>
      <p:pic>
        <p:nvPicPr>
          <p:cNvPr id="11" name="Content Placeholder 10" descr="A picture containing photo, cat, different, laying&#10;&#10;Description automatically generated">
            <a:extLst>
              <a:ext uri="{FF2B5EF4-FFF2-40B4-BE49-F238E27FC236}">
                <a16:creationId xmlns:a16="http://schemas.microsoft.com/office/drawing/2014/main" id="{E0AEFDA9-9E57-7D43-9793-2A93FC750EB4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14288" y="1067586"/>
            <a:ext cx="3351212" cy="42021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F8F35-982F-1541-AB15-516B164555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Zhao, L., S.-Y. Wang,  E. Becker, J.-H. Yoon, and A. Mukherjee, 2020: Cyclone </a:t>
            </a:r>
            <a:r>
              <a:rPr lang="en-US" dirty="0" err="1"/>
              <a:t>Fani</a:t>
            </a:r>
            <a:r>
              <a:rPr lang="en-US" dirty="0"/>
              <a:t>: The tug-of-war between regional warming and anthropogenic aerosol effects. </a:t>
            </a:r>
            <a:r>
              <a:rPr lang="en-US" i="1" dirty="0"/>
              <a:t>Environmental Research Letters</a:t>
            </a:r>
            <a:r>
              <a:rPr lang="en-US" dirty="0"/>
              <a:t>, (accepted)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88D13-2909-5E4A-BB5C-3D3416B41A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Cyclone </a:t>
            </a:r>
            <a:r>
              <a:rPr lang="en-US" dirty="0" err="1"/>
              <a:t>Fani</a:t>
            </a:r>
            <a:r>
              <a:rPr lang="en-US" dirty="0"/>
              <a:t> was an intense storm and it caused a high casualty. Analyzing the opposite effects of heat and aerosol on </a:t>
            </a:r>
            <a:r>
              <a:rPr lang="en-US" dirty="0" err="1"/>
              <a:t>Fani</a:t>
            </a:r>
            <a:r>
              <a:rPr lang="en-US" dirty="0"/>
              <a:t> shows that climate warming has overcome the negative effect of aerosol on intensifying tropical cyclones.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80886A-6AC1-E94C-8C03-76D504498C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 err="1"/>
              <a:t>Fani</a:t>
            </a:r>
            <a:r>
              <a:rPr lang="en-US" sz="1400" dirty="0"/>
              <a:t> </a:t>
            </a:r>
            <a:r>
              <a:rPr lang="en-US" sz="1400"/>
              <a:t>developed within a </a:t>
            </a:r>
            <a:r>
              <a:rPr lang="en-US" sz="1400" dirty="0"/>
              <a:t>high concentration of aerosols over the abnormally warm ocean, thereby presenting an opportunity to understand the compound effects of aerosols and regional warming on a tropical cyclone. The result lends support to the 2020 Super </a:t>
            </a:r>
            <a:r>
              <a:rPr lang="en-US" sz="1400" dirty="0">
                <a:hlinkClick r:id="rId3"/>
              </a:rPr>
              <a:t>Cyclone </a:t>
            </a:r>
            <a:r>
              <a:rPr lang="en-US" sz="1400" dirty="0" err="1">
                <a:hlinkClick r:id="rId3"/>
              </a:rPr>
              <a:t>Amphan</a:t>
            </a:r>
            <a:r>
              <a:rPr lang="en-US" sz="1400" dirty="0"/>
              <a:t>, the strongest cyclone in the Bay of Bengal.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AB3FC7-8E26-6F43-9745-02D735B9E45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r>
              <a:rPr lang="en-US" dirty="0"/>
              <a:t>a quantitative attribution analysis was conducted using the WRF-Chem at the convection-permitting grid spacing;</a:t>
            </a:r>
          </a:p>
          <a:p>
            <a:r>
              <a:rPr lang="en-US" dirty="0"/>
              <a:t>removal of tropospheric warming shows approximately twice as strong an effect on </a:t>
            </a:r>
            <a:r>
              <a:rPr lang="en-US" dirty="0" err="1"/>
              <a:t>Fani</a:t>
            </a:r>
            <a:r>
              <a:rPr lang="en-US" dirty="0"/>
              <a:t> as that of SST warming;</a:t>
            </a:r>
          </a:p>
          <a:p>
            <a:r>
              <a:rPr lang="en-US" dirty="0"/>
              <a:t>aerosol and its interaction with the atmosphere acted to mitigate the strengthening effect of anthropogenic warming on </a:t>
            </a:r>
            <a:r>
              <a:rPr lang="en-US" dirty="0" err="1"/>
              <a:t>Fani</a:t>
            </a:r>
            <a:r>
              <a:rPr lang="en-US" dirty="0"/>
              <a:t>, but was not strong enough to entirely counteract it;</a:t>
            </a:r>
          </a:p>
          <a:p>
            <a:r>
              <a:rPr lang="en-US" dirty="0"/>
              <a:t>was reported in the news </a:t>
            </a:r>
            <a:r>
              <a:rPr lang="en-US" sz="1200" dirty="0"/>
              <a:t>(</a:t>
            </a:r>
            <a:r>
              <a:rPr lang="en-US" sz="1200" dirty="0">
                <a:hlinkClick r:id="rId4"/>
              </a:rPr>
              <a:t>WSJ</a:t>
            </a:r>
            <a:r>
              <a:rPr lang="en-US" sz="1200" dirty="0"/>
              <a:t>, </a:t>
            </a:r>
            <a:r>
              <a:rPr lang="en-US" sz="1200" dirty="0">
                <a:hlinkClick r:id="rId5"/>
              </a:rPr>
              <a:t>CBS</a:t>
            </a:r>
            <a:r>
              <a:rPr lang="en-US" sz="1200" dirty="0"/>
              <a:t>, </a:t>
            </a:r>
            <a:r>
              <a:rPr lang="en-US" sz="1200" dirty="0">
                <a:hlinkClick r:id="rId6"/>
              </a:rPr>
              <a:t>The Tribune</a:t>
            </a:r>
            <a:r>
              <a:rPr lang="en-US" sz="1200" dirty="0"/>
              <a:t>, </a:t>
            </a:r>
            <a:r>
              <a:rPr lang="en-US" sz="1200" dirty="0">
                <a:hlinkClick r:id="rId7"/>
              </a:rPr>
              <a:t>The Independence</a:t>
            </a:r>
            <a:r>
              <a:rPr lang="en-US" sz="1200" dirty="0"/>
              <a:t>)</a:t>
            </a:r>
            <a:endParaRPr lang="en-US" dirty="0"/>
          </a:p>
        </p:txBody>
      </p:sp>
      <p:pic>
        <p:nvPicPr>
          <p:cNvPr id="13" name="Picture Placeholder 12" descr="A close up of a sign&#10;&#10;Description automatically generated">
            <a:extLst>
              <a:ext uri="{FF2B5EF4-FFF2-40B4-BE49-F238E27FC236}">
                <a16:creationId xmlns:a16="http://schemas.microsoft.com/office/drawing/2014/main" id="{C8767573-9E7B-4943-849D-A5B5B6DA4B8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8"/>
          <a:srcRect t="1617" b="1617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085522-D272-F74C-A571-F9F49EF1681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DOI:10.1088/1748-9326/ab91e7 </a:t>
            </a:r>
          </a:p>
        </p:txBody>
      </p:sp>
    </p:spTree>
    <p:extLst>
      <p:ext uri="{BB962C8B-B14F-4D97-AF65-F5344CB8AC3E}">
        <p14:creationId xmlns:p14="http://schemas.microsoft.com/office/powerpoint/2010/main" val="180823002"/>
      </p:ext>
    </p:extLst>
  </p:cSld>
  <p:clrMapOvr>
    <a:masterClrMapping/>
  </p:clrMapOvr>
</p:sld>
</file>

<file path=ppt/theme/theme1.xml><?xml version="1.0" encoding="utf-8"?>
<a:theme xmlns:a="http://schemas.openxmlformats.org/drawingml/2006/main" name="Tall Figure High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r Panel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3515</TotalTime>
  <Words>232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Tall Figure Highlight</vt:lpstr>
      <vt:lpstr>Four Panel Highlights</vt:lpstr>
      <vt:lpstr>Does aerosol fuel or extinguish a super cyclone?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S.-Y. Simon Wang</cp:lastModifiedBy>
  <cp:revision>152</cp:revision>
  <dcterms:created xsi:type="dcterms:W3CDTF">2016-02-10T19:06:12Z</dcterms:created>
  <dcterms:modified xsi:type="dcterms:W3CDTF">2020-06-28T12:52:05Z</dcterms:modified>
</cp:coreProperties>
</file>