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91" r:id="rId2"/>
  </p:sldMasterIdLst>
  <p:notesMasterIdLst>
    <p:notesMasterId r:id="rId4"/>
  </p:notesMasterIdLst>
  <p:handoutMasterIdLst>
    <p:handoutMasterId r:id="rId5"/>
  </p:handoutMasterIdLst>
  <p:sldIdLst>
    <p:sldId id="280"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vis O'Brien" initials="T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81" autoAdjust="0"/>
    <p:restoredTop sz="93796" autoAdjust="0"/>
  </p:normalViewPr>
  <p:slideViewPr>
    <p:cSldViewPr snapToGrid="0" snapToObjects="1">
      <p:cViewPr varScale="1">
        <p:scale>
          <a:sx n="69" d="100"/>
          <a:sy n="69" d="100"/>
        </p:scale>
        <p:origin x="1470" y="60"/>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7/24/2020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7/24/2020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cap="small"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5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3" name="Picture 12">
            <a:extLst>
              <a:ext uri="{FF2B5EF4-FFF2-40B4-BE49-F238E27FC236}">
                <a16:creationId xmlns:a16="http://schemas.microsoft.com/office/drawing/2014/main" id="{20931533-02A0-3841-80D7-C041E4E596C3}"/>
              </a:ext>
            </a:extLst>
          </p:cNvPr>
          <p:cNvPicPr>
            <a:picLocks noChangeAspect="1"/>
          </p:cNvPicPr>
          <p:nvPr userDrawn="1"/>
        </p:nvPicPr>
        <p:blipFill>
          <a:blip r:embed="rId4"/>
          <a:stretch>
            <a:fillRect/>
          </a:stretch>
        </p:blipFill>
        <p:spPr>
          <a:xfrm>
            <a:off x="2992583" y="6353947"/>
            <a:ext cx="2335258" cy="439737"/>
          </a:xfrm>
          <a:prstGeom prst="rect">
            <a:avLst/>
          </a:prstGeom>
        </p:spPr>
      </p:pic>
      <p:sp>
        <p:nvSpPr>
          <p:cNvPr id="14" name="Text Placeholder 2">
            <a:extLst>
              <a:ext uri="{FF2B5EF4-FFF2-40B4-BE49-F238E27FC236}">
                <a16:creationId xmlns:a16="http://schemas.microsoft.com/office/drawing/2014/main" id="{AE78CC03-DA4F-9344-8C72-DF4D5A291AAE}"/>
              </a:ext>
            </a:extLst>
          </p:cNvPr>
          <p:cNvSpPr>
            <a:spLocks noGrp="1"/>
          </p:cNvSpPr>
          <p:nvPr>
            <p:ph type="body" sz="quarter" idx="37"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40373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cap="small"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0"/>
            <a:endParaRPr lang="en-US" dirty="0"/>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1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3" name="Picture 2">
            <a:extLst>
              <a:ext uri="{FF2B5EF4-FFF2-40B4-BE49-F238E27FC236}">
                <a16:creationId xmlns:a16="http://schemas.microsoft.com/office/drawing/2014/main" id="{F2645EF8-6261-8B42-92DA-FE4DCA82889F}"/>
              </a:ext>
            </a:extLst>
          </p:cNvPr>
          <p:cNvPicPr>
            <a:picLocks noChangeAspect="1"/>
          </p:cNvPicPr>
          <p:nvPr userDrawn="1"/>
        </p:nvPicPr>
        <p:blipFill>
          <a:blip r:embed="rId4"/>
          <a:stretch>
            <a:fillRect/>
          </a:stretch>
        </p:blipFill>
        <p:spPr>
          <a:xfrm>
            <a:off x="2992583" y="6353947"/>
            <a:ext cx="2335258" cy="439737"/>
          </a:xfrm>
          <a:prstGeom prst="rect">
            <a:avLst/>
          </a:prstGeom>
        </p:spPr>
      </p:pic>
    </p:spTree>
    <p:extLst>
      <p:ext uri="{BB962C8B-B14F-4D97-AF65-F5344CB8AC3E}">
        <p14:creationId xmlns:p14="http://schemas.microsoft.com/office/powerpoint/2010/main" val="25425565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F97F-5774-CA49-B124-5618841F3BAF}"/>
              </a:ext>
            </a:extLst>
          </p:cNvPr>
          <p:cNvSpPr>
            <a:spLocks noGrp="1"/>
          </p:cNvSpPr>
          <p:nvPr>
            <p:ph type="title"/>
          </p:nvPr>
        </p:nvSpPr>
        <p:spPr>
          <a:xfrm>
            <a:off x="375557" y="132243"/>
            <a:ext cx="8392886" cy="708660"/>
          </a:xfrm>
        </p:spPr>
        <p:txBody>
          <a:bodyPr/>
          <a:lstStyle/>
          <a:p>
            <a:r>
              <a:rPr lang="en-US" sz="1800" dirty="0"/>
              <a:t>Monthly streamflow statistics for </a:t>
            </a:r>
            <a:r>
              <a:rPr lang="en-US" sz="1800" dirty="0" smtClean="0"/>
              <a:t>Upper </a:t>
            </a:r>
            <a:r>
              <a:rPr lang="en-US" sz="1800" dirty="0" err="1" smtClean="0"/>
              <a:t>Missippi</a:t>
            </a:r>
            <a:r>
              <a:rPr lang="en-US" sz="1800" dirty="0" smtClean="0"/>
              <a:t> River Basin (</a:t>
            </a:r>
            <a:r>
              <a:rPr lang="en-US" sz="1800" dirty="0" err="1" smtClean="0"/>
              <a:t>umrb</a:t>
            </a:r>
            <a:r>
              <a:rPr lang="en-US" sz="1800" dirty="0" smtClean="0"/>
              <a:t>) SWAT model calibration </a:t>
            </a:r>
            <a:r>
              <a:rPr lang="en-US" sz="1800" dirty="0"/>
              <a:t>and validation gauge sites.</a:t>
            </a:r>
            <a:br>
              <a:rPr lang="en-US" sz="1800" dirty="0"/>
            </a:br>
            <a:endParaRPr lang="en-US" sz="1800" dirty="0"/>
          </a:p>
        </p:txBody>
      </p:sp>
      <p:pic>
        <p:nvPicPr>
          <p:cNvPr id="9" name="Content Placeholder 8"/>
          <p:cNvPicPr>
            <a:picLocks noGrp="1" noChangeAspect="1"/>
          </p:cNvPicPr>
          <p:nvPr>
            <p:ph sz="quarter" idx="31"/>
          </p:nvPr>
        </p:nvPicPr>
        <p:blipFill>
          <a:blip r:embed="rId2"/>
          <a:stretch>
            <a:fillRect/>
          </a:stretch>
        </p:blipFill>
        <p:spPr>
          <a:xfrm>
            <a:off x="4626682" y="763588"/>
            <a:ext cx="4422948" cy="2652712"/>
          </a:xfrm>
          <a:prstGeom prst="rect">
            <a:avLst/>
          </a:prstGeom>
        </p:spPr>
      </p:pic>
      <p:sp>
        <p:nvSpPr>
          <p:cNvPr id="4" name="Text Placeholder 3">
            <a:extLst>
              <a:ext uri="{FF2B5EF4-FFF2-40B4-BE49-F238E27FC236}">
                <a16:creationId xmlns:a16="http://schemas.microsoft.com/office/drawing/2014/main" id="{CFCB7C2E-4D12-AA4D-8894-3EAF332EBB31}"/>
              </a:ext>
            </a:extLst>
          </p:cNvPr>
          <p:cNvSpPr>
            <a:spLocks noGrp="1"/>
          </p:cNvSpPr>
          <p:nvPr>
            <p:ph type="body" sz="quarter" idx="26"/>
          </p:nvPr>
        </p:nvSpPr>
        <p:spPr>
          <a:xfrm>
            <a:off x="430239" y="5994173"/>
            <a:ext cx="8392886" cy="477460"/>
          </a:xfrm>
        </p:spPr>
        <p:txBody>
          <a:bodyPr/>
          <a:lstStyle/>
          <a:p>
            <a:r>
              <a:rPr lang="en-US" dirty="0"/>
              <a:t>Chen, M., P.W. </a:t>
            </a:r>
            <a:r>
              <a:rPr lang="en-US" dirty="0" err="1"/>
              <a:t>Gassman</a:t>
            </a:r>
            <a:r>
              <a:rPr lang="en-US" dirty="0"/>
              <a:t>, R. Srinivasan, Y. Cui and R. </a:t>
            </a:r>
            <a:r>
              <a:rPr lang="en-US" dirty="0" err="1"/>
              <a:t>Arritt</a:t>
            </a:r>
            <a:r>
              <a:rPr lang="en-US" dirty="0"/>
              <a:t>. 2020. Analysis of alternative climate datasets and evapotranspiration methods for the Upper Mississippi River Basin using SWAT within HAWQS. Science of the Total Environment. 720: 137562. </a:t>
            </a:r>
            <a:r>
              <a:rPr lang="en-US" dirty="0" err="1"/>
              <a:t>Doi</a:t>
            </a:r>
            <a:r>
              <a:rPr lang="en-US" dirty="0"/>
              <a:t>: 10.1016/j.scitotenv.2020.137562. </a:t>
            </a:r>
          </a:p>
          <a:p>
            <a:endParaRPr lang="en-US" dirty="0"/>
          </a:p>
          <a:p>
            <a:endParaRPr lang="en-US" dirty="0"/>
          </a:p>
        </p:txBody>
      </p:sp>
      <p:sp>
        <p:nvSpPr>
          <p:cNvPr id="5" name="Text Placeholder 4">
            <a:extLst>
              <a:ext uri="{FF2B5EF4-FFF2-40B4-BE49-F238E27FC236}">
                <a16:creationId xmlns:a16="http://schemas.microsoft.com/office/drawing/2014/main" id="{94D4C359-A4A3-8544-B669-23534EA6EE5F}"/>
              </a:ext>
            </a:extLst>
          </p:cNvPr>
          <p:cNvSpPr>
            <a:spLocks noGrp="1"/>
          </p:cNvSpPr>
          <p:nvPr>
            <p:ph type="body" sz="quarter" idx="30"/>
          </p:nvPr>
        </p:nvSpPr>
        <p:spPr/>
        <p:txBody>
          <a:bodyPr/>
          <a:lstStyle/>
          <a:p>
            <a:r>
              <a:rPr lang="en-US" dirty="0"/>
              <a:t>The vast majority of the calibration and validation statistics (Table 1) met or exceeded proposed satisfactory model criteria except for the five values highlighted in yellow. Those included two weak Nash-Sutcliffe Efficiency (NSE) for two northern sites (Muscoda and Royalton) and two PBIAS values &gt; 20%. </a:t>
            </a:r>
          </a:p>
        </p:txBody>
      </p:sp>
      <p:sp>
        <p:nvSpPr>
          <p:cNvPr id="6" name="Text Placeholder 5">
            <a:extLst>
              <a:ext uri="{FF2B5EF4-FFF2-40B4-BE49-F238E27FC236}">
                <a16:creationId xmlns:a16="http://schemas.microsoft.com/office/drawing/2014/main" id="{584A2E72-1C97-9C4D-AC79-120B00BA2AED}"/>
              </a:ext>
            </a:extLst>
          </p:cNvPr>
          <p:cNvSpPr>
            <a:spLocks noGrp="1"/>
          </p:cNvSpPr>
          <p:nvPr>
            <p:ph type="body" sz="quarter" idx="34"/>
          </p:nvPr>
        </p:nvSpPr>
        <p:spPr/>
        <p:txBody>
          <a:bodyPr/>
          <a:lstStyle/>
          <a:p>
            <a:r>
              <a:rPr lang="en-US" dirty="0"/>
              <a:t>The statistics reported in the table along with further statistical analyses confirmed that </a:t>
            </a:r>
            <a:r>
              <a:rPr lang="en-US" dirty="0" smtClean="0"/>
              <a:t>the PRISM </a:t>
            </a:r>
            <a:r>
              <a:rPr lang="en-US" dirty="0"/>
              <a:t>climate </a:t>
            </a:r>
            <a:r>
              <a:rPr lang="en-US" dirty="0" smtClean="0"/>
              <a:t>data/HG </a:t>
            </a:r>
            <a:r>
              <a:rPr lang="en-US" dirty="0"/>
              <a:t>PET method, and </a:t>
            </a:r>
            <a:r>
              <a:rPr lang="en-US" dirty="0" err="1" smtClean="0"/>
              <a:t>Livneh</a:t>
            </a:r>
            <a:r>
              <a:rPr lang="en-US" dirty="0" smtClean="0"/>
              <a:t> </a:t>
            </a:r>
            <a:r>
              <a:rPr lang="en-US" dirty="0"/>
              <a:t>climate </a:t>
            </a:r>
            <a:r>
              <a:rPr lang="en-US" dirty="0" smtClean="0"/>
              <a:t>data/HG PET method resulted in accurate UMRB </a:t>
            </a:r>
            <a:r>
              <a:rPr lang="en-US" smtClean="0"/>
              <a:t>streamflow predictions in SWAT. </a:t>
            </a:r>
            <a:r>
              <a:rPr lang="en-US" dirty="0"/>
              <a:t>However, NCDC climate data resulted in distinctly weaker streamflow results and thus is not recommended for further analyses. </a:t>
            </a:r>
          </a:p>
        </p:txBody>
      </p:sp>
      <p:sp>
        <p:nvSpPr>
          <p:cNvPr id="7" name="Text Placeholder 6">
            <a:extLst>
              <a:ext uri="{FF2B5EF4-FFF2-40B4-BE49-F238E27FC236}">
                <a16:creationId xmlns:a16="http://schemas.microsoft.com/office/drawing/2014/main" id="{2864EEEF-9447-A546-A622-841E5FA75F72}"/>
              </a:ext>
            </a:extLst>
          </p:cNvPr>
          <p:cNvSpPr>
            <a:spLocks noGrp="1"/>
          </p:cNvSpPr>
          <p:nvPr>
            <p:ph type="body" sz="quarter" idx="35"/>
          </p:nvPr>
        </p:nvSpPr>
        <p:spPr/>
        <p:txBody>
          <a:bodyPr>
            <a:normAutofit lnSpcReduction="10000"/>
          </a:bodyPr>
          <a:lstStyle/>
          <a:p>
            <a:r>
              <a:rPr lang="en-US" dirty="0"/>
              <a:t>A spatial validation approach was used to calibrate and validate the SWAT UMRB simulations conducted from 1983 to </a:t>
            </a:r>
            <a:r>
              <a:rPr lang="en-US" dirty="0" smtClean="0"/>
              <a:t>2005, which </a:t>
            </a:r>
            <a:r>
              <a:rPr lang="en-US" dirty="0"/>
              <a:t>were obtained using the </a:t>
            </a:r>
            <a:r>
              <a:rPr lang="en-US" dirty="0" err="1"/>
              <a:t>Livneh</a:t>
            </a:r>
            <a:r>
              <a:rPr lang="en-US" dirty="0"/>
              <a:t> climate data and HG PET method</a:t>
            </a:r>
            <a:r>
              <a:rPr lang="en-US" dirty="0" smtClean="0"/>
              <a:t>.</a:t>
            </a:r>
          </a:p>
          <a:p>
            <a:r>
              <a:rPr lang="en-US" dirty="0"/>
              <a:t>The  St.. Paul (MN), Clinton (IA) and Grafton (IL) gauge sites were selected for the calibration sites. The other </a:t>
            </a:r>
            <a:r>
              <a:rPr lang="en-US" dirty="0" smtClean="0"/>
              <a:t>10 </a:t>
            </a:r>
            <a:r>
              <a:rPr lang="en-US" dirty="0"/>
              <a:t>gauge sites </a:t>
            </a:r>
            <a:r>
              <a:rPr lang="en-US" dirty="0" smtClean="0"/>
              <a:t>were </a:t>
            </a:r>
            <a:r>
              <a:rPr lang="en-US" dirty="0"/>
              <a:t>used validate streamflow without any further adjustment of the calibrated input parameters. </a:t>
            </a:r>
          </a:p>
        </p:txBody>
      </p:sp>
    </p:spTree>
    <p:extLst>
      <p:ext uri="{BB962C8B-B14F-4D97-AF65-F5344CB8AC3E}">
        <p14:creationId xmlns:p14="http://schemas.microsoft.com/office/powerpoint/2010/main" val="1924075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all Figure Highl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our Panel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3166</TotalTime>
  <Words>261</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Tall Figure Highlight</vt:lpstr>
      <vt:lpstr>Four Panel Highlights</vt:lpstr>
      <vt:lpstr>Monthly streamflow statistics for Upper Missippi River Basin (umrb) SWAT model calibration and validation gauge sites. </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PWGASSMA</cp:lastModifiedBy>
  <cp:revision>149</cp:revision>
  <dcterms:created xsi:type="dcterms:W3CDTF">2016-02-10T19:06:12Z</dcterms:created>
  <dcterms:modified xsi:type="dcterms:W3CDTF">2020-07-24T22:16:50Z</dcterms:modified>
</cp:coreProperties>
</file>