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5"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572" autoAdjust="0"/>
    <p:restoredTop sz="94227" autoAdjust="0"/>
  </p:normalViewPr>
  <p:slideViewPr>
    <p:cSldViewPr snapToGrid="0" snapToObjects="1">
      <p:cViewPr varScale="1">
        <p:scale>
          <a:sx n="148" d="100"/>
          <a:sy n="148" d="100"/>
        </p:scale>
        <p:origin x="1336" y="224"/>
      </p:cViewPr>
      <p:guideLst>
        <p:guide orient="horz" pos="2160"/>
        <p:guide pos="384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7" d="100"/>
          <a:sy n="97" d="100"/>
        </p:scale>
        <p:origin x="353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3/22/21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3/22/21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54" name="Title Placeholder 1"/>
          <p:cNvSpPr>
            <a:spLocks noGrp="1"/>
          </p:cNvSpPr>
          <p:nvPr>
            <p:ph type="title" hasCustomPrompt="1"/>
          </p:nvPr>
        </p:nvSpPr>
        <p:spPr bwMode="auto">
          <a:xfrm>
            <a:off x="0" y="0"/>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55" name="Straight Connector 54"/>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4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11" name="Wave 10"/>
          <p:cNvSpPr/>
          <p:nvPr userDrawn="1"/>
        </p:nvSpPr>
        <p:spPr>
          <a:xfrm>
            <a:off x="1" y="330201"/>
            <a:ext cx="12187767"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2" name="Wave 11"/>
          <p:cNvSpPr/>
          <p:nvPr userDrawn="1"/>
        </p:nvSpPr>
        <p:spPr>
          <a:xfrm>
            <a:off x="4234" y="311151"/>
            <a:ext cx="12187767"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3" name="Wave 12"/>
          <p:cNvSpPr/>
          <p:nvPr userDrawn="1"/>
        </p:nvSpPr>
        <p:spPr>
          <a:xfrm>
            <a:off x="1" y="263526"/>
            <a:ext cx="12187767"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4" name="Wave 13"/>
          <p:cNvSpPr/>
          <p:nvPr userDrawn="1"/>
        </p:nvSpPr>
        <p:spPr>
          <a:xfrm>
            <a:off x="0" y="65088"/>
            <a:ext cx="12192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5" name="Rectangle 14"/>
          <p:cNvSpPr/>
          <p:nvPr userDrawn="1"/>
        </p:nvSpPr>
        <p:spPr>
          <a:xfrm>
            <a:off x="0" y="0"/>
            <a:ext cx="12192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sz="1800" dirty="0">
              <a:solidFill>
                <a:prstClr val="white"/>
              </a:solidFill>
            </a:endParaRPr>
          </a:p>
        </p:txBody>
      </p:sp>
      <p:sp>
        <p:nvSpPr>
          <p:cNvPr id="16" name="Wave 15"/>
          <p:cNvSpPr/>
          <p:nvPr userDrawn="1"/>
        </p:nvSpPr>
        <p:spPr>
          <a:xfrm>
            <a:off x="-4233" y="557213"/>
            <a:ext cx="12196233"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7" name="Title Placeholder 1"/>
          <p:cNvSpPr>
            <a:spLocks noGrp="1"/>
          </p:cNvSpPr>
          <p:nvPr>
            <p:ph type="title" hasCustomPrompt="1"/>
          </p:nvPr>
        </p:nvSpPr>
        <p:spPr bwMode="auto">
          <a:xfrm>
            <a:off x="0" y="0"/>
            <a:ext cx="12192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18" name="Straight Connector 17"/>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459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3"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4"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5"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18"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19" name="Picture 18"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0" name="Picture 1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24"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7"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8"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9"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20"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21"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22"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23" name="Picture 22"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4" name="Picture 23"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pic>
        <p:nvPicPr>
          <p:cNvPr id="25" name="Picture 2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274500" y="6294130"/>
            <a:ext cx="545549" cy="536820"/>
          </a:xfrm>
          <a:prstGeom prst="rect">
            <a:avLst/>
          </a:prstGeom>
        </p:spPr>
      </p:pic>
      <p:pic>
        <p:nvPicPr>
          <p:cNvPr id="2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8781179" y="6294130"/>
            <a:ext cx="574378" cy="54864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Placeholder 2"/>
          <p:cNvSpPr>
            <a:spLocks noGrp="1"/>
          </p:cNvSpPr>
          <p:nvPr>
            <p:ph type="body" sz="quarter" idx="36" hasCustomPrompt="1"/>
          </p:nvPr>
        </p:nvSpPr>
        <p:spPr>
          <a:xfrm>
            <a:off x="19051" y="5308601"/>
            <a:ext cx="4497916" cy="246063"/>
          </a:xfrm>
          <a:prstGeom prst="rect">
            <a:avLst/>
          </a:prstGeom>
        </p:spPr>
        <p:txBody>
          <a:bodyPr/>
          <a:lstStyle>
            <a:lvl1pPr>
              <a:defRPr sz="1000" baseline="0"/>
            </a:lvl1pPr>
          </a:lstStyle>
          <a:p>
            <a:pPr lvl="0"/>
            <a:r>
              <a:rPr lang="en-US" dirty="0"/>
              <a:t>Data available at (DOI):</a:t>
            </a:r>
          </a:p>
        </p:txBody>
      </p:sp>
      <p:sp>
        <p:nvSpPr>
          <p:cNvPr id="28"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91" r:id="rId1"/>
    <p:sldLayoutId id="2147483692"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lstStyle/>
          <a:p>
            <a:r>
              <a:rPr lang="en-US" sz="2200" dirty="0"/>
              <a:t>Sources of </a:t>
            </a:r>
            <a:r>
              <a:rPr lang="en-US" sz="2200" dirty="0" err="1"/>
              <a:t>Subseasonal</a:t>
            </a:r>
            <a:r>
              <a:rPr lang="en-US" sz="2200" dirty="0"/>
              <a:t>‐To‐Seasonal Predictability of Atmospheric Rivers and Precipitation in the Western United States</a:t>
            </a:r>
          </a:p>
        </p:txBody>
      </p:sp>
      <p:sp>
        <p:nvSpPr>
          <p:cNvPr id="22" name="Content Placeholder 21"/>
          <p:cNvSpPr>
            <a:spLocks noGrp="1"/>
          </p:cNvSpPr>
          <p:nvPr>
            <p:ph sz="quarter" idx="31"/>
          </p:nvPr>
        </p:nvSpPr>
        <p:spPr>
          <a:xfrm>
            <a:off x="18661" y="826086"/>
            <a:ext cx="5906278" cy="4771004"/>
          </a:xfrm>
        </p:spPr>
        <p:txBody>
          <a:bodyPr/>
          <a:lstStyle/>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r>
              <a:rPr lang="en-US" sz="1100" dirty="0">
                <a:solidFill>
                  <a:prstClr val="black"/>
                </a:solidFill>
                <a:latin typeface="Calibri"/>
                <a:cs typeface="+mn-cs"/>
              </a:rPr>
              <a:t>Figure. Spatial patterns of anomalies in the Weather Research and Forecast (WRF) model‐simulated atmospheric river (AR) frequency (number of time steps season</a:t>
            </a:r>
            <a:r>
              <a:rPr lang="en-US" sz="1100" baseline="30000" dirty="0">
                <a:solidFill>
                  <a:prstClr val="black"/>
                </a:solidFill>
                <a:latin typeface="Calibri"/>
                <a:cs typeface="+mn-cs"/>
              </a:rPr>
              <a:t>-1</a:t>
            </a:r>
            <a:r>
              <a:rPr lang="en-US" sz="1100" dirty="0">
                <a:solidFill>
                  <a:prstClr val="black"/>
                </a:solidFill>
                <a:latin typeface="Calibri"/>
                <a:cs typeface="+mn-cs"/>
              </a:rPr>
              <a:t> in relative to winter climatology) during three phases of the El Niño/Southern Oscillation (ENSO)</a:t>
            </a:r>
          </a:p>
          <a:p>
            <a:endParaRPr lang="en-US" dirty="0"/>
          </a:p>
        </p:txBody>
      </p:sp>
      <p:sp>
        <p:nvSpPr>
          <p:cNvPr id="20" name="Text Placeholder 19"/>
          <p:cNvSpPr>
            <a:spLocks noGrp="1"/>
          </p:cNvSpPr>
          <p:nvPr>
            <p:ph type="body" sz="quarter" idx="26"/>
          </p:nvPr>
        </p:nvSpPr>
        <p:spPr>
          <a:xfrm>
            <a:off x="18661" y="5657311"/>
            <a:ext cx="5906277" cy="688293"/>
          </a:xfrm>
        </p:spPr>
        <p:txBody>
          <a:bodyPr/>
          <a:lstStyle/>
          <a:p>
            <a:r>
              <a:rPr lang="en-US" dirty="0"/>
              <a:t>Huang, H., </a:t>
            </a:r>
            <a:r>
              <a:rPr lang="en-US" dirty="0" err="1"/>
              <a:t>Patricola</a:t>
            </a:r>
            <a:r>
              <a:rPr lang="en-US" dirty="0"/>
              <a:t>, C. M., </a:t>
            </a:r>
            <a:r>
              <a:rPr lang="en-US" dirty="0" err="1"/>
              <a:t>Bercos</a:t>
            </a:r>
            <a:r>
              <a:rPr lang="en-US" dirty="0"/>
              <a:t>-Hickey, E., Zhou, Y., Rhoades, A., Risser, M. D., &amp; Collins, W. D. (2021). Sources of </a:t>
            </a:r>
            <a:r>
              <a:rPr lang="en-US" dirty="0" err="1"/>
              <a:t>subseasonal</a:t>
            </a:r>
            <a:r>
              <a:rPr lang="en-US" dirty="0"/>
              <a:t>-to-seasonal predictability of atmospheric rivers and precipitation in the western United States. Journal of Geophysical Research: Atmospheres, 126, e2020JD034053. DOI: 10.1029/2020JD034053</a:t>
            </a:r>
          </a:p>
        </p:txBody>
      </p:sp>
      <p:sp>
        <p:nvSpPr>
          <p:cNvPr id="21" name="Text Placeholder 20"/>
          <p:cNvSpPr>
            <a:spLocks noGrp="1"/>
          </p:cNvSpPr>
          <p:nvPr>
            <p:ph type="body" sz="quarter" idx="30"/>
          </p:nvPr>
        </p:nvSpPr>
        <p:spPr/>
        <p:txBody>
          <a:bodyPr/>
          <a:lstStyle/>
          <a:p>
            <a:r>
              <a:rPr lang="en-US" dirty="0"/>
              <a:t>Atmospheric rivers (ARs) produce much winter precipitation in the western US. Yet accurate predictions of ARs and precipitation remain challenging. One barrier is we don’t fully understand the impacts of climate variability on western US hydroclimate. The barrier limits predictive skills of regional ARs and precipitation. </a:t>
            </a:r>
          </a:p>
        </p:txBody>
      </p:sp>
      <p:sp>
        <p:nvSpPr>
          <p:cNvPr id="23" name="Text Placeholder 22"/>
          <p:cNvSpPr>
            <a:spLocks noGrp="1"/>
          </p:cNvSpPr>
          <p:nvPr>
            <p:ph type="body" sz="quarter" idx="34"/>
          </p:nvPr>
        </p:nvSpPr>
        <p:spPr/>
        <p:txBody>
          <a:bodyPr/>
          <a:lstStyle/>
          <a:p>
            <a:r>
              <a:rPr lang="en-US" dirty="0"/>
              <a:t>We used a large ensemble of regional climate model simulations 1981–2017 to assess the sources of predictability of ARs and precipitation in the western US. Results show that the El Niño/Southern Oscillation and Madden‐Julian Oscillation are important sources of predictability of western US hydroclimate.</a:t>
            </a:r>
          </a:p>
          <a:p>
            <a:endParaRPr lang="en-US" dirty="0"/>
          </a:p>
        </p:txBody>
      </p:sp>
      <p:sp>
        <p:nvSpPr>
          <p:cNvPr id="24" name="Text Placeholder 23"/>
          <p:cNvSpPr>
            <a:spLocks noGrp="1"/>
          </p:cNvSpPr>
          <p:nvPr>
            <p:ph type="body" sz="quarter" idx="35"/>
          </p:nvPr>
        </p:nvSpPr>
        <p:spPr/>
        <p:txBody>
          <a:bodyPr/>
          <a:lstStyle/>
          <a:p>
            <a:r>
              <a:rPr lang="en-US" dirty="0"/>
              <a:t>The El Niño/Southern Oscillation (ENSO)‐atmospheric river (AR) relationship depends on ENSO index, with enhanced landfalling AR activity during extreme El Niño</a:t>
            </a:r>
          </a:p>
          <a:p>
            <a:r>
              <a:rPr lang="en-US" dirty="0"/>
              <a:t>Madden‐Julian oscillation (MJO) leads to significant landfalling AR and precipitation anomalies in large‐ensembles, but observations are too short to show this signal</a:t>
            </a:r>
          </a:p>
          <a:p>
            <a:r>
              <a:rPr lang="en-US" dirty="0"/>
              <a:t>ENSO modulates the MJO‐AR relationship, thus consideration of concurrent climate modes could improve seasonal hydroclimate prediction</a:t>
            </a:r>
          </a:p>
          <a:p>
            <a:endParaRPr lang="en-US" dirty="0"/>
          </a:p>
        </p:txBody>
      </p:sp>
      <p:sp>
        <p:nvSpPr>
          <p:cNvPr id="9" name="Text Placeholder 21">
            <a:extLst>
              <a:ext uri="{FF2B5EF4-FFF2-40B4-BE49-F238E27FC236}">
                <a16:creationId xmlns:a16="http://schemas.microsoft.com/office/drawing/2014/main" id="{F095F797-F812-6E41-9090-390AD1A9A126}"/>
              </a:ext>
            </a:extLst>
          </p:cNvPr>
          <p:cNvSpPr txBox="1">
            <a:spLocks/>
          </p:cNvSpPr>
          <p:nvPr/>
        </p:nvSpPr>
        <p:spPr>
          <a:xfrm>
            <a:off x="5924939" y="2260519"/>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Approach and Results </a:t>
            </a:r>
          </a:p>
        </p:txBody>
      </p:sp>
      <p:sp>
        <p:nvSpPr>
          <p:cNvPr id="10" name="Text Placeholder 21">
            <a:extLst>
              <a:ext uri="{FF2B5EF4-FFF2-40B4-BE49-F238E27FC236}">
                <a16:creationId xmlns:a16="http://schemas.microsoft.com/office/drawing/2014/main" id="{19DA9F49-853D-3146-A395-3AD79BA5354B}"/>
              </a:ext>
            </a:extLst>
          </p:cNvPr>
          <p:cNvSpPr txBox="1">
            <a:spLocks/>
          </p:cNvSpPr>
          <p:nvPr/>
        </p:nvSpPr>
        <p:spPr>
          <a:xfrm>
            <a:off x="5924939" y="3832350"/>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a:t>
            </a:r>
          </a:p>
        </p:txBody>
      </p:sp>
      <p:sp>
        <p:nvSpPr>
          <p:cNvPr id="11" name="Text Placeholder 21">
            <a:extLst>
              <a:ext uri="{FF2B5EF4-FFF2-40B4-BE49-F238E27FC236}">
                <a16:creationId xmlns:a16="http://schemas.microsoft.com/office/drawing/2014/main" id="{7D139619-7373-4C56-8868-37677A1357BD}"/>
              </a:ext>
            </a:extLst>
          </p:cNvPr>
          <p:cNvSpPr txBox="1">
            <a:spLocks/>
          </p:cNvSpPr>
          <p:nvPr/>
        </p:nvSpPr>
        <p:spPr>
          <a:xfrm>
            <a:off x="5924939" y="759576"/>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Challenges</a:t>
            </a:r>
          </a:p>
        </p:txBody>
      </p:sp>
      <p:pic>
        <p:nvPicPr>
          <p:cNvPr id="12" name="Picture 11">
            <a:extLst>
              <a:ext uri="{FF2B5EF4-FFF2-40B4-BE49-F238E27FC236}">
                <a16:creationId xmlns:a16="http://schemas.microsoft.com/office/drawing/2014/main" id="{1598A9B9-5027-1C45-B156-F847F9F003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7456" y="6339493"/>
            <a:ext cx="2114965" cy="518507"/>
          </a:xfrm>
          <a:prstGeom prst="rect">
            <a:avLst/>
          </a:prstGeom>
        </p:spPr>
      </p:pic>
      <p:pic>
        <p:nvPicPr>
          <p:cNvPr id="1026" name="Picture 2" descr="image">
            <a:extLst>
              <a:ext uri="{FF2B5EF4-FFF2-40B4-BE49-F238E27FC236}">
                <a16:creationId xmlns:a16="http://schemas.microsoft.com/office/drawing/2014/main" id="{3D18D830-0837-6449-9B56-EB7CAEDA75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6583" y="789763"/>
            <a:ext cx="3970873" cy="4274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2585012"/>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3126</TotalTime>
  <Words>319</Words>
  <Application>Microsoft Macintosh PowerPoint</Application>
  <PresentationFormat>Widescreen</PresentationFormat>
  <Paragraphs>36</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Other EESA Highlights (not DOE-SC)</vt:lpstr>
      <vt:lpstr>DOE-SC EESA Highlights</vt:lpstr>
      <vt:lpstr>Sources of Subseasonal‐To‐Seasonal Predictability of Atmospheric Rivers and Precipitation in the Western United States</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Microsoft Office User</cp:lastModifiedBy>
  <cp:revision>97</cp:revision>
  <dcterms:created xsi:type="dcterms:W3CDTF">2016-02-10T19:06:12Z</dcterms:created>
  <dcterms:modified xsi:type="dcterms:W3CDTF">2021-03-24T02:58:42Z</dcterms:modified>
</cp:coreProperties>
</file>