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5"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586" autoAdjust="0"/>
    <p:restoredTop sz="94274" autoAdjust="0"/>
  </p:normalViewPr>
  <p:slideViewPr>
    <p:cSldViewPr snapToGrid="0" snapToObjects="1">
      <p:cViewPr varScale="1">
        <p:scale>
          <a:sx n="119" d="100"/>
          <a:sy n="119" d="100"/>
        </p:scale>
        <p:origin x="1272" y="184"/>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97" d="100"/>
          <a:sy n="97" d="100"/>
        </p:scale>
        <p:origin x="353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7/11/21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7/11/21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54" name="Title Placeholder 1"/>
          <p:cNvSpPr>
            <a:spLocks noGrp="1"/>
          </p:cNvSpPr>
          <p:nvPr>
            <p:ph type="title" hasCustomPrompt="1"/>
          </p:nvPr>
        </p:nvSpPr>
        <p:spPr bwMode="auto">
          <a:xfrm>
            <a:off x="0" y="0"/>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55" name="Straight Connector 54"/>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649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ther (EESA 2)">
    <p:spTree>
      <p:nvGrpSpPr>
        <p:cNvPr id="1" name=""/>
        <p:cNvGrpSpPr/>
        <p:nvPr/>
      </p:nvGrpSpPr>
      <p:grpSpPr>
        <a:xfrm>
          <a:off x="0" y="0"/>
          <a:ext cx="0" cy="0"/>
          <a:chOff x="0" y="0"/>
          <a:chExt cx="0" cy="0"/>
        </a:xfrm>
      </p:grpSpPr>
      <p:sp>
        <p:nvSpPr>
          <p:cNvPr id="25"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chemeClr val="accent4"/>
                </a:solidFill>
              </a:defRPr>
            </a:lvl1pPr>
            <a:lvl2pPr>
              <a:defRPr sz="1400">
                <a:solidFill>
                  <a:schemeClr val="accent4"/>
                </a:solidFill>
              </a:defRPr>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26"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7"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28"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29"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31" name="Picture 30" descr="EES_Logo2015.jpg"/>
          <p:cNvPicPr>
            <a:picLocks noChangeAspect="1"/>
          </p:cNvPicPr>
          <p:nvPr userDrawn="1"/>
        </p:nvPicPr>
        <p:blipFill>
          <a:blip r:embed="rId2" cstate="print"/>
          <a:stretch>
            <a:fillRect/>
          </a:stretch>
        </p:blipFill>
        <p:spPr>
          <a:xfrm>
            <a:off x="9477195" y="6323281"/>
            <a:ext cx="1790936" cy="484632"/>
          </a:xfrm>
          <a:prstGeom prst="rect">
            <a:avLst/>
          </a:prstGeom>
        </p:spPr>
      </p:pic>
      <p:pic>
        <p:nvPicPr>
          <p:cNvPr id="32" name="Picture 31"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33"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35" name="Picture Placeholder 51"/>
          <p:cNvSpPr>
            <a:spLocks noGrp="1"/>
          </p:cNvSpPr>
          <p:nvPr>
            <p:ph type="pic" sz="quarter" idx="38" hasCustomPrompt="1"/>
          </p:nvPr>
        </p:nvSpPr>
        <p:spPr>
          <a:xfrm>
            <a:off x="463128" y="6330634"/>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sp>
        <p:nvSpPr>
          <p:cNvPr id="11" name="Wave 10"/>
          <p:cNvSpPr/>
          <p:nvPr userDrawn="1"/>
        </p:nvSpPr>
        <p:spPr>
          <a:xfrm>
            <a:off x="1" y="330201"/>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2" name="Wave 11"/>
          <p:cNvSpPr/>
          <p:nvPr userDrawn="1"/>
        </p:nvSpPr>
        <p:spPr>
          <a:xfrm>
            <a:off x="4234" y="311151"/>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3" name="Wave 12"/>
          <p:cNvSpPr/>
          <p:nvPr userDrawn="1"/>
        </p:nvSpPr>
        <p:spPr>
          <a:xfrm>
            <a:off x="1" y="263526"/>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4" name="Wave 13"/>
          <p:cNvSpPr/>
          <p:nvPr userDrawn="1"/>
        </p:nvSpPr>
        <p:spPr>
          <a:xfrm>
            <a:off x="0" y="65088"/>
            <a:ext cx="12192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5" name="Rectangle 14"/>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sz="1800" dirty="0">
              <a:solidFill>
                <a:prstClr val="white"/>
              </a:solidFill>
            </a:endParaRPr>
          </a:p>
        </p:txBody>
      </p:sp>
      <p:sp>
        <p:nvSpPr>
          <p:cNvPr id="16" name="Wave 15"/>
          <p:cNvSpPr/>
          <p:nvPr userDrawn="1"/>
        </p:nvSpPr>
        <p:spPr>
          <a:xfrm>
            <a:off x="-4233" y="557213"/>
            <a:ext cx="12196233"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sz="1800">
              <a:solidFill>
                <a:prstClr val="white"/>
              </a:solidFill>
            </a:endParaRPr>
          </a:p>
        </p:txBody>
      </p:sp>
      <p:sp>
        <p:nvSpPr>
          <p:cNvPr id="17" name="Title Placeholder 1"/>
          <p:cNvSpPr>
            <a:spLocks noGrp="1"/>
          </p:cNvSpPr>
          <p:nvPr>
            <p:ph type="title" hasCustomPrompt="1"/>
          </p:nvPr>
        </p:nvSpPr>
        <p:spPr bwMode="auto">
          <a:xfrm>
            <a:off x="0" y="0"/>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cxnSp>
        <p:nvCxnSpPr>
          <p:cNvPr id="18" name="Straight Connector 17"/>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593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2"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3"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4"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5"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18"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19" name="Picture 18"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0" name="Picture 1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sp>
        <p:nvSpPr>
          <p:cNvPr id="24"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8" y="-4627"/>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17" name="Content Placeholder 10"/>
          <p:cNvSpPr>
            <a:spLocks noGrp="1"/>
          </p:cNvSpPr>
          <p:nvPr>
            <p:ph sz="quarter" idx="31" hasCustomPrompt="1"/>
          </p:nvPr>
        </p:nvSpPr>
        <p:spPr>
          <a:xfrm>
            <a:off x="18661" y="782956"/>
            <a:ext cx="5906278" cy="4771004"/>
          </a:xfrm>
          <a:prstGeom prst="rect">
            <a:avLst/>
          </a:prstGeom>
        </p:spPr>
        <p:txBody>
          <a:bodyPr/>
          <a:lstStyle>
            <a:lvl1pPr marL="0" indent="0">
              <a:buFontTx/>
              <a:buNone/>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a:t>
            </a:r>
          </a:p>
          <a:p>
            <a:pPr lvl="0"/>
            <a:r>
              <a:rPr lang="en-US" dirty="0"/>
              <a:t>- DOE has the right to use published journal images per contractual funding agreements</a:t>
            </a:r>
          </a:p>
          <a:p>
            <a:pPr lvl="1"/>
            <a:endParaRPr lang="en-US" dirty="0"/>
          </a:p>
        </p:txBody>
      </p:sp>
      <p:sp>
        <p:nvSpPr>
          <p:cNvPr id="18" name="Text Placeholder 30"/>
          <p:cNvSpPr>
            <a:spLocks noGrp="1"/>
          </p:cNvSpPr>
          <p:nvPr>
            <p:ph type="body" sz="quarter" idx="26" hasCustomPrompt="1"/>
          </p:nvPr>
        </p:nvSpPr>
        <p:spPr>
          <a:xfrm>
            <a:off x="16933" y="5553961"/>
            <a:ext cx="4500034"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9" name="Text Placeholder 23"/>
          <p:cNvSpPr>
            <a:spLocks noGrp="1"/>
          </p:cNvSpPr>
          <p:nvPr>
            <p:ph type="body" sz="quarter" idx="30" hasCustomPrompt="1"/>
          </p:nvPr>
        </p:nvSpPr>
        <p:spPr>
          <a:xfrm>
            <a:off x="5924939" y="1079049"/>
            <a:ext cx="630721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20" name="Text Placeholder 23"/>
          <p:cNvSpPr>
            <a:spLocks noGrp="1"/>
          </p:cNvSpPr>
          <p:nvPr>
            <p:ph type="body" sz="quarter" idx="34" hasCustomPrompt="1"/>
          </p:nvPr>
        </p:nvSpPr>
        <p:spPr>
          <a:xfrm>
            <a:off x="5924939" y="2641148"/>
            <a:ext cx="630721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21" name="Text Placeholder 34"/>
          <p:cNvSpPr>
            <a:spLocks noGrp="1"/>
          </p:cNvSpPr>
          <p:nvPr>
            <p:ph type="body" sz="quarter" idx="35" hasCustomPrompt="1"/>
          </p:nvPr>
        </p:nvSpPr>
        <p:spPr>
          <a:xfrm>
            <a:off x="5924939" y="4214360"/>
            <a:ext cx="630721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22" name="Picture 9" descr="horizontal-logo-green-text.jpg"/>
          <p:cNvPicPr>
            <a:picLocks/>
          </p:cNvPicPr>
          <p:nvPr userDrawn="1"/>
        </p:nvPicPr>
        <p:blipFill>
          <a:blip r:embed="rId3" cstate="print"/>
          <a:srcRect/>
          <a:stretch>
            <a:fillRect/>
          </a:stretch>
        </p:blipFill>
        <p:spPr bwMode="auto">
          <a:xfrm>
            <a:off x="609603" y="6354777"/>
            <a:ext cx="2439785" cy="407987"/>
          </a:xfrm>
          <a:prstGeom prst="rect">
            <a:avLst/>
          </a:prstGeom>
          <a:noFill/>
          <a:ln w="9525">
            <a:noFill/>
            <a:miter lim="800000"/>
            <a:headEnd/>
            <a:tailEnd/>
          </a:ln>
        </p:spPr>
      </p:pic>
      <p:pic>
        <p:nvPicPr>
          <p:cNvPr id="23" name="Picture 22" descr="EES_Logo2015.jpg"/>
          <p:cNvPicPr>
            <a:picLocks noChangeAspect="1"/>
          </p:cNvPicPr>
          <p:nvPr userDrawn="1"/>
        </p:nvPicPr>
        <p:blipFill>
          <a:blip r:embed="rId4" cstate="print"/>
          <a:stretch>
            <a:fillRect/>
          </a:stretch>
        </p:blipFill>
        <p:spPr>
          <a:xfrm>
            <a:off x="9477195" y="6323281"/>
            <a:ext cx="1790936" cy="484632"/>
          </a:xfrm>
          <a:prstGeom prst="rect">
            <a:avLst/>
          </a:prstGeom>
        </p:spPr>
      </p:pic>
      <p:pic>
        <p:nvPicPr>
          <p:cNvPr id="24" name="Picture 23"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68131" y="6235626"/>
            <a:ext cx="822064" cy="640080"/>
          </a:xfrm>
          <a:prstGeom prst="rect">
            <a:avLst/>
          </a:prstGeom>
        </p:spPr>
      </p:pic>
      <p:pic>
        <p:nvPicPr>
          <p:cNvPr id="25" name="Picture 2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274500" y="6294130"/>
            <a:ext cx="545549" cy="536820"/>
          </a:xfrm>
          <a:prstGeom prst="rect">
            <a:avLst/>
          </a:prstGeom>
        </p:spPr>
      </p:pic>
      <p:pic>
        <p:nvPicPr>
          <p:cNvPr id="2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8781179" y="6294130"/>
            <a:ext cx="574378" cy="54864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Placeholder 2"/>
          <p:cNvSpPr>
            <a:spLocks noGrp="1"/>
          </p:cNvSpPr>
          <p:nvPr>
            <p:ph type="body" sz="quarter" idx="36" hasCustomPrompt="1"/>
          </p:nvPr>
        </p:nvSpPr>
        <p:spPr>
          <a:xfrm>
            <a:off x="19051" y="5308601"/>
            <a:ext cx="4497916" cy="246063"/>
          </a:xfrm>
          <a:prstGeom prst="rect">
            <a:avLst/>
          </a:prstGeom>
        </p:spPr>
        <p:txBody>
          <a:bodyPr/>
          <a:lstStyle>
            <a:lvl1pPr>
              <a:defRPr sz="1000" baseline="0"/>
            </a:lvl1pPr>
          </a:lstStyle>
          <a:p>
            <a:pPr lvl="0"/>
            <a:r>
              <a:rPr lang="en-US" dirty="0"/>
              <a:t>Data available at (DOI):</a:t>
            </a:r>
          </a:p>
        </p:txBody>
      </p:sp>
      <p:sp>
        <p:nvSpPr>
          <p:cNvPr id="28" name="Picture Placeholder 51"/>
          <p:cNvSpPr>
            <a:spLocks noGrp="1"/>
          </p:cNvSpPr>
          <p:nvPr>
            <p:ph type="pic" sz="quarter" idx="37" hasCustomPrompt="1"/>
          </p:nvPr>
        </p:nvSpPr>
        <p:spPr>
          <a:xfrm>
            <a:off x="4516967" y="6323014"/>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91" r:id="rId1"/>
    <p:sldLayoutId id="2147483692"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p:cNvSpPr>
            <a:spLocks noGrp="1"/>
          </p:cNvSpPr>
          <p:nvPr>
            <p:ph type="title"/>
          </p:nvPr>
        </p:nvSpPr>
        <p:spPr/>
        <p:txBody>
          <a:bodyPr/>
          <a:lstStyle/>
          <a:p>
            <a:r>
              <a:rPr lang="en-US" sz="2200" dirty="0"/>
              <a:t>Rise in Northeast US Extreme Precipitation Caused by Atlantic Variability and Climate Change</a:t>
            </a:r>
          </a:p>
        </p:txBody>
      </p:sp>
      <p:sp>
        <p:nvSpPr>
          <p:cNvPr id="22" name="Content Placeholder 21"/>
          <p:cNvSpPr>
            <a:spLocks noGrp="1"/>
          </p:cNvSpPr>
          <p:nvPr>
            <p:ph sz="quarter" idx="31"/>
          </p:nvPr>
        </p:nvSpPr>
        <p:spPr>
          <a:xfrm>
            <a:off x="18661" y="976764"/>
            <a:ext cx="5906278" cy="4771004"/>
          </a:xfrm>
        </p:spPr>
        <p:txBody>
          <a:bodyPr/>
          <a:lstStyle/>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lvl="0" defTabSz="457200" fontAlgn="auto">
              <a:spcBef>
                <a:spcPts val="0"/>
              </a:spcBef>
              <a:spcAft>
                <a:spcPts val="0"/>
              </a:spcAft>
            </a:pPr>
            <a:endParaRPr lang="en-US" sz="1100" dirty="0">
              <a:solidFill>
                <a:prstClr val="black"/>
              </a:solidFill>
              <a:latin typeface="Calibri"/>
              <a:cs typeface="+mn-cs"/>
            </a:endParaRPr>
          </a:p>
          <a:p>
            <a:pPr defTabSz="457200" fontAlgn="auto">
              <a:spcBef>
                <a:spcPts val="0"/>
              </a:spcBef>
              <a:spcAft>
                <a:spcPts val="0"/>
              </a:spcAft>
            </a:pPr>
            <a:r>
              <a:rPr lang="en-US" sz="1100" dirty="0">
                <a:solidFill>
                  <a:prstClr val="black"/>
                </a:solidFill>
                <a:latin typeface="Calibri"/>
                <a:cs typeface="+mn-cs"/>
              </a:rPr>
              <a:t>Figure. Extreme precipitation anomalies over the Northeastern US in the GHCN-D observations (OBS), CESM1 historical all-</a:t>
            </a:r>
            <a:r>
              <a:rPr lang="en-US" sz="1100" dirty="0" err="1">
                <a:solidFill>
                  <a:prstClr val="black"/>
                </a:solidFill>
                <a:latin typeface="Calibri"/>
                <a:cs typeface="+mn-cs"/>
              </a:rPr>
              <a:t>forcings</a:t>
            </a:r>
            <a:r>
              <a:rPr lang="en-US" sz="1100" dirty="0">
                <a:solidFill>
                  <a:prstClr val="black"/>
                </a:solidFill>
                <a:latin typeface="Calibri"/>
                <a:cs typeface="+mn-cs"/>
              </a:rPr>
              <a:t> (ALL) and single forcing simulations (GHG: greenhouse gases, AER: aerosols, BMB: biomass burning, and LULC: land use and land cover), all represented by non-overlapping 5-year means and relative to 1929–1958.</a:t>
            </a:r>
            <a:endParaRPr lang="en-US" dirty="0"/>
          </a:p>
        </p:txBody>
      </p:sp>
      <p:sp>
        <p:nvSpPr>
          <p:cNvPr id="20" name="Text Placeholder 19"/>
          <p:cNvSpPr>
            <a:spLocks noGrp="1"/>
          </p:cNvSpPr>
          <p:nvPr>
            <p:ph type="body" sz="quarter" idx="26"/>
          </p:nvPr>
        </p:nvSpPr>
        <p:spPr>
          <a:xfrm>
            <a:off x="18661" y="5657311"/>
            <a:ext cx="5906277" cy="688293"/>
          </a:xfrm>
        </p:spPr>
        <p:txBody>
          <a:bodyPr/>
          <a:lstStyle/>
          <a:p>
            <a:r>
              <a:rPr lang="en-US" dirty="0"/>
              <a:t>Huang, H., </a:t>
            </a:r>
            <a:r>
              <a:rPr lang="en-US" dirty="0" err="1"/>
              <a:t>Patricola</a:t>
            </a:r>
            <a:r>
              <a:rPr lang="en-US" dirty="0"/>
              <a:t>, C.M., Winter, J.M., </a:t>
            </a:r>
            <a:r>
              <a:rPr lang="en-US" dirty="0" err="1"/>
              <a:t>Osterberg</a:t>
            </a:r>
            <a:r>
              <a:rPr lang="en-US" dirty="0"/>
              <a:t>, E.C., &amp; </a:t>
            </a:r>
            <a:r>
              <a:rPr lang="en-US" dirty="0" err="1"/>
              <a:t>Mankin</a:t>
            </a:r>
            <a:r>
              <a:rPr lang="en-US" dirty="0"/>
              <a:t>, J.S. (2021) Rise in northeast US extreme precipitation caused by Atlantic variability and climate change. </a:t>
            </a:r>
            <a:r>
              <a:rPr lang="en-US" i="1" dirty="0"/>
              <a:t>Weather and Climate Extremes</a:t>
            </a:r>
            <a:r>
              <a:rPr lang="en-US" dirty="0"/>
              <a:t>, 33, 100351. DOI: 10.1016/j.wace.2021.100351</a:t>
            </a:r>
          </a:p>
        </p:txBody>
      </p:sp>
      <p:sp>
        <p:nvSpPr>
          <p:cNvPr id="21" name="Text Placeholder 20"/>
          <p:cNvSpPr>
            <a:spLocks noGrp="1"/>
          </p:cNvSpPr>
          <p:nvPr>
            <p:ph type="body" sz="quarter" idx="30"/>
          </p:nvPr>
        </p:nvSpPr>
        <p:spPr/>
        <p:txBody>
          <a:bodyPr/>
          <a:lstStyle/>
          <a:p>
            <a:r>
              <a:rPr lang="en-US" dirty="0"/>
              <a:t>Extreme precipitation (EP, defined as precipitation falling in the heaviest 1% of wet days) in the Northeastern US increased abruptly after 1996. This increase coincided with warming Atlantic sea surface temperatures (SSTs). Yet the causes underlying the 1996 EP shift remain unclear.</a:t>
            </a:r>
          </a:p>
        </p:txBody>
      </p:sp>
      <p:sp>
        <p:nvSpPr>
          <p:cNvPr id="23" name="Text Placeholder 22"/>
          <p:cNvSpPr>
            <a:spLocks noGrp="1"/>
          </p:cNvSpPr>
          <p:nvPr>
            <p:ph type="body" sz="quarter" idx="34"/>
          </p:nvPr>
        </p:nvSpPr>
        <p:spPr/>
        <p:txBody>
          <a:bodyPr/>
          <a:lstStyle/>
          <a:p>
            <a:r>
              <a:rPr lang="en-US" dirty="0"/>
              <a:t>We used a large ensemble of climate simulations and an optimal fingerprint method to separate the roles of internal variability and external </a:t>
            </a:r>
            <a:r>
              <a:rPr lang="en-US" dirty="0" err="1"/>
              <a:t>forcings</a:t>
            </a:r>
            <a:r>
              <a:rPr lang="en-US" dirty="0"/>
              <a:t> on the observed changes of North Atlantic SSTs and Northeast EP. Results show that external </a:t>
            </a:r>
            <a:r>
              <a:rPr lang="en-US" dirty="0" err="1"/>
              <a:t>forcings</a:t>
            </a:r>
            <a:r>
              <a:rPr lang="en-US" dirty="0"/>
              <a:t> have significantly affected both Northeast EP and North Atlantic SSTs.</a:t>
            </a:r>
          </a:p>
        </p:txBody>
      </p:sp>
      <p:sp>
        <p:nvSpPr>
          <p:cNvPr id="24" name="Text Placeholder 23"/>
          <p:cNvSpPr>
            <a:spLocks noGrp="1"/>
          </p:cNvSpPr>
          <p:nvPr>
            <p:ph type="body" sz="quarter" idx="35"/>
          </p:nvPr>
        </p:nvSpPr>
        <p:spPr/>
        <p:txBody>
          <a:bodyPr/>
          <a:lstStyle/>
          <a:p>
            <a:r>
              <a:rPr lang="en-US" dirty="0"/>
              <a:t>Greenhouse gases are the only anthropogenic forcing exerting substantial influence on EP, first detected in 2008. </a:t>
            </a:r>
          </a:p>
          <a:p>
            <a:r>
              <a:rPr lang="en-US" dirty="0"/>
              <a:t>The warming of North Atlantic SSTs since 1990s is attributable to internal variability of the Atlantic, anthropogenic aerosols and greenhouse gases. They altogether may lead to the anomalously high EP through inducing </a:t>
            </a:r>
            <a:r>
              <a:rPr lang="en-US"/>
              <a:t>more tropical </a:t>
            </a:r>
            <a:r>
              <a:rPr lang="en-US" dirty="0"/>
              <a:t>cyclone EP events over the Northeast. </a:t>
            </a:r>
          </a:p>
          <a:p>
            <a:r>
              <a:rPr lang="en-US" dirty="0"/>
              <a:t>We attribute the 1996 EP shift to both unforced Atlantic variability and anthropogenic </a:t>
            </a:r>
            <a:r>
              <a:rPr lang="en-US" dirty="0" err="1"/>
              <a:t>forcings</a:t>
            </a:r>
            <a:r>
              <a:rPr lang="en-US" dirty="0"/>
              <a:t>. </a:t>
            </a:r>
          </a:p>
        </p:txBody>
      </p:sp>
      <p:sp>
        <p:nvSpPr>
          <p:cNvPr id="9" name="Text Placeholder 21">
            <a:extLst>
              <a:ext uri="{FF2B5EF4-FFF2-40B4-BE49-F238E27FC236}">
                <a16:creationId xmlns:a16="http://schemas.microsoft.com/office/drawing/2014/main" id="{F095F797-F812-6E41-9090-390AD1A9A126}"/>
              </a:ext>
            </a:extLst>
          </p:cNvPr>
          <p:cNvSpPr txBox="1">
            <a:spLocks/>
          </p:cNvSpPr>
          <p:nvPr/>
        </p:nvSpPr>
        <p:spPr>
          <a:xfrm>
            <a:off x="5924939" y="2260519"/>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Approach and Results </a:t>
            </a:r>
          </a:p>
        </p:txBody>
      </p:sp>
      <p:sp>
        <p:nvSpPr>
          <p:cNvPr id="10" name="Text Placeholder 21">
            <a:extLst>
              <a:ext uri="{FF2B5EF4-FFF2-40B4-BE49-F238E27FC236}">
                <a16:creationId xmlns:a16="http://schemas.microsoft.com/office/drawing/2014/main" id="{19DA9F49-853D-3146-A395-3AD79BA5354B}"/>
              </a:ext>
            </a:extLst>
          </p:cNvPr>
          <p:cNvSpPr txBox="1">
            <a:spLocks/>
          </p:cNvSpPr>
          <p:nvPr/>
        </p:nvSpPr>
        <p:spPr>
          <a:xfrm>
            <a:off x="5924939" y="3832350"/>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a:t>
            </a:r>
          </a:p>
        </p:txBody>
      </p:sp>
      <p:sp>
        <p:nvSpPr>
          <p:cNvPr id="11" name="Text Placeholder 21">
            <a:extLst>
              <a:ext uri="{FF2B5EF4-FFF2-40B4-BE49-F238E27FC236}">
                <a16:creationId xmlns:a16="http://schemas.microsoft.com/office/drawing/2014/main" id="{7D139619-7373-4C56-8868-37677A1357BD}"/>
              </a:ext>
            </a:extLst>
          </p:cNvPr>
          <p:cNvSpPr txBox="1">
            <a:spLocks/>
          </p:cNvSpPr>
          <p:nvPr/>
        </p:nvSpPr>
        <p:spPr>
          <a:xfrm>
            <a:off x="5924939" y="759576"/>
            <a:ext cx="3749040"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Challenges</a:t>
            </a:r>
          </a:p>
        </p:txBody>
      </p:sp>
      <p:pic>
        <p:nvPicPr>
          <p:cNvPr id="12" name="Picture 11">
            <a:extLst>
              <a:ext uri="{FF2B5EF4-FFF2-40B4-BE49-F238E27FC236}">
                <a16:creationId xmlns:a16="http://schemas.microsoft.com/office/drawing/2014/main" id="{1598A9B9-5027-1C45-B156-F847F9F003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7456" y="6339493"/>
            <a:ext cx="2114965" cy="518507"/>
          </a:xfrm>
          <a:prstGeom prst="rect">
            <a:avLst/>
          </a:prstGeom>
        </p:spPr>
      </p:pic>
      <p:pic>
        <p:nvPicPr>
          <p:cNvPr id="13" name="Picture 12">
            <a:extLst>
              <a:ext uri="{FF2B5EF4-FFF2-40B4-BE49-F238E27FC236}">
                <a16:creationId xmlns:a16="http://schemas.microsoft.com/office/drawing/2014/main" id="{1A68FFCC-317C-9C42-B952-AA8A594416FE}"/>
              </a:ext>
            </a:extLst>
          </p:cNvPr>
          <p:cNvPicPr>
            <a:picLocks noChangeAspect="1"/>
          </p:cNvPicPr>
          <p:nvPr/>
        </p:nvPicPr>
        <p:blipFill>
          <a:blip r:embed="rId3"/>
          <a:stretch>
            <a:fillRect/>
          </a:stretch>
        </p:blipFill>
        <p:spPr>
          <a:xfrm>
            <a:off x="18661" y="1436677"/>
            <a:ext cx="5906277" cy="2597275"/>
          </a:xfrm>
          <a:prstGeom prst="rect">
            <a:avLst/>
          </a:prstGeom>
        </p:spPr>
      </p:pic>
    </p:spTree>
    <p:extLst>
      <p:ext uri="{BB962C8B-B14F-4D97-AF65-F5344CB8AC3E}">
        <p14:creationId xmlns:p14="http://schemas.microsoft.com/office/powerpoint/2010/main" val="335258501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3154</TotalTime>
  <Words>320</Words>
  <Application>Microsoft Macintosh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Other EESA Highlights (not DOE-SC)</vt:lpstr>
      <vt:lpstr>DOE-SC EESA Highlights</vt:lpstr>
      <vt:lpstr>Rise in Northeast US Extreme Precipitation Caused by Atlantic Variability and Climate Change</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Microsoft Office User</cp:lastModifiedBy>
  <cp:revision>102</cp:revision>
  <dcterms:created xsi:type="dcterms:W3CDTF">2016-02-10T19:06:12Z</dcterms:created>
  <dcterms:modified xsi:type="dcterms:W3CDTF">2021-07-12T00:37:36Z</dcterms:modified>
</cp:coreProperties>
</file>