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2"/>
    <p:restoredTop sz="94647"/>
  </p:normalViewPr>
  <p:slideViewPr>
    <p:cSldViewPr snapToGrid="0" snapToObjects="1">
      <p:cViewPr varScale="1">
        <p:scale>
          <a:sx n="88" d="100"/>
          <a:sy n="88" d="100"/>
        </p:scale>
        <p:origin x="605"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hyperlink" Target="https://doi.org/10.1002/joc.69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gd"/>
          <p:cNvPicPr>
            <a:picLocks noChangeAspect="1" noChangeArrowheads="1"/>
          </p:cNvPicPr>
          <p:nvPr/>
        </p:nvPicPr>
        <p:blipFill rotWithShape="1">
          <a:blip r:embed="rId2">
            <a:extLst>
              <a:ext uri="{28A0092B-C50C-407E-A947-70E740481C1C}">
                <a14:useLocalDpi xmlns:a14="http://schemas.microsoft.com/office/drawing/2010/main" val="0"/>
              </a:ext>
            </a:extLst>
          </a:blip>
          <a:srcRect t="18173" b="18131"/>
          <a:stretch/>
        </p:blipFill>
        <p:spPr bwMode="auto">
          <a:xfrm>
            <a:off x="4388286" y="6322096"/>
            <a:ext cx="746422" cy="47544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4FC2D94-20FC-EA42-BB42-2D9AFFA267E7}"/>
              </a:ext>
            </a:extLst>
          </p:cNvPr>
          <p:cNvPicPr>
            <a:picLocks noChangeAspect="1"/>
          </p:cNvPicPr>
          <p:nvPr/>
        </p:nvPicPr>
        <p:blipFill>
          <a:blip r:embed="rId3"/>
          <a:stretch>
            <a:fillRect/>
          </a:stretch>
        </p:blipFill>
        <p:spPr>
          <a:xfrm>
            <a:off x="9379095" y="6332896"/>
            <a:ext cx="2767689" cy="464649"/>
          </a:xfrm>
          <a:prstGeom prst="rect">
            <a:avLst/>
          </a:prstGeom>
        </p:spPr>
      </p:pic>
      <p:sp>
        <p:nvSpPr>
          <p:cNvPr id="4" name="Rectangle 3">
            <a:extLst>
              <a:ext uri="{FF2B5EF4-FFF2-40B4-BE49-F238E27FC236}">
                <a16:creationId xmlns:a16="http://schemas.microsoft.com/office/drawing/2014/main" id="{74B5393D-A426-CE49-A359-7BCE18E89393}"/>
              </a:ext>
            </a:extLst>
          </p:cNvPr>
          <p:cNvSpPr/>
          <p:nvPr/>
        </p:nvSpPr>
        <p:spPr>
          <a:xfrm>
            <a:off x="50005" y="5772380"/>
            <a:ext cx="8005083" cy="830997"/>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Si, D., D. Jiang, </a:t>
            </a:r>
            <a:r>
              <a:rPr lang="en-US" sz="1600" b="1" dirty="0">
                <a:latin typeface="Times New Roman" panose="02020603050405020304" pitchFamily="18" charset="0"/>
                <a:cs typeface="Times New Roman" panose="02020603050405020304" pitchFamily="18" charset="0"/>
              </a:rPr>
              <a:t>A. Hu</a:t>
            </a:r>
            <a:r>
              <a:rPr lang="en-US" sz="1600" dirty="0">
                <a:latin typeface="Times New Roman" panose="02020603050405020304" pitchFamily="18" charset="0"/>
                <a:cs typeface="Times New Roman" panose="02020603050405020304" pitchFamily="18" charset="0"/>
              </a:rPr>
              <a:t>, X. Lang, 2021, </a:t>
            </a:r>
            <a:r>
              <a:rPr lang="en-US" sz="1600" b="1" u="sng" dirty="0">
                <a:latin typeface="Times New Roman" panose="02020603050405020304" pitchFamily="18" charset="0"/>
                <a:cs typeface="Times New Roman" panose="02020603050405020304" pitchFamily="18" charset="0"/>
                <a:hlinkClick r:id="rId4"/>
              </a:rPr>
              <a:t>Variations in northeast Asian summer precipitation driven by the Atlantic </a:t>
            </a:r>
            <a:r>
              <a:rPr lang="en-US" sz="1600" b="1" u="sng" dirty="0" err="1">
                <a:latin typeface="Times New Roman" panose="02020603050405020304" pitchFamily="18" charset="0"/>
                <a:cs typeface="Times New Roman" panose="02020603050405020304" pitchFamily="18" charset="0"/>
                <a:hlinkClick r:id="rId4"/>
              </a:rPr>
              <a:t>multidecadal</a:t>
            </a:r>
            <a:r>
              <a:rPr lang="en-US" sz="1600" b="1" u="sng" dirty="0">
                <a:latin typeface="Times New Roman" panose="02020603050405020304" pitchFamily="18" charset="0"/>
                <a:cs typeface="Times New Roman" panose="02020603050405020304" pitchFamily="18" charset="0"/>
                <a:hlinkClick r:id="rId4"/>
              </a:rPr>
              <a:t> oscillation</a:t>
            </a:r>
            <a:r>
              <a:rPr lang="en-US" sz="1600"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International Journal of Climatology</a:t>
            </a:r>
            <a:r>
              <a:rPr lang="en-US" sz="1600" dirty="0">
                <a:latin typeface="Times New Roman" panose="02020603050405020304" pitchFamily="18" charset="0"/>
                <a:cs typeface="Times New Roman" panose="02020603050405020304" pitchFamily="18" charset="0"/>
              </a:rPr>
              <a:t>, 41, 1682-1695, doi:10.1002/joc.6912</a:t>
            </a:r>
            <a:r>
              <a:rPr lang="en-US" sz="1600" dirty="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5" name="Shape 113">
            <a:extLst>
              <a:ext uri="{FF2B5EF4-FFF2-40B4-BE49-F238E27FC236}">
                <a16:creationId xmlns:a16="http://schemas.microsoft.com/office/drawing/2014/main" id="{AAAF3FD3-EEF5-E64A-9AC9-EACF9F3B5972}"/>
              </a:ext>
            </a:extLst>
          </p:cNvPr>
          <p:cNvSpPr txBox="1">
            <a:spLocks/>
          </p:cNvSpPr>
          <p:nvPr/>
        </p:nvSpPr>
        <p:spPr>
          <a:xfrm>
            <a:off x="50005" y="935520"/>
            <a:ext cx="7647854" cy="3494100"/>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sz="1600" b="1" dirty="0">
                <a:solidFill>
                  <a:schemeClr val="tx1">
                    <a:lumMod val="50000"/>
                    <a:lumOff val="50000"/>
                  </a:schemeClr>
                </a:solidFill>
              </a:rPr>
              <a:t>Objective</a:t>
            </a:r>
            <a:r>
              <a:rPr lang="en-US" sz="1600" b="1" dirty="0" smtClean="0">
                <a:solidFill>
                  <a:schemeClr val="tx1">
                    <a:lumMod val="50000"/>
                    <a:lumOff val="50000"/>
                  </a:schemeClr>
                </a:solidFill>
              </a:rPr>
              <a:t>: </a:t>
            </a:r>
            <a:r>
              <a:rPr lang="en-US" sz="1600" dirty="0">
                <a:latin typeface="Times New Roman" panose="02020603050405020304" pitchFamily="18" charset="0"/>
                <a:cs typeface="Times New Roman" panose="02020603050405020304" pitchFamily="18" charset="0"/>
              </a:rPr>
              <a:t>O</a:t>
            </a:r>
            <a:r>
              <a:rPr lang="en-US" sz="1600" dirty="0" smtClean="0">
                <a:latin typeface="Times New Roman" panose="02020603050405020304" pitchFamily="18" charset="0"/>
                <a:cs typeface="Times New Roman" panose="02020603050405020304" pitchFamily="18" charset="0"/>
              </a:rPr>
              <a:t>bservational analysis shows </a:t>
            </a:r>
            <a:r>
              <a:rPr lang="en-US" sz="1600" dirty="0">
                <a:latin typeface="Times New Roman" panose="02020603050405020304" pitchFamily="18" charset="0"/>
                <a:cs typeface="Times New Roman" panose="02020603050405020304" pitchFamily="18" charset="0"/>
              </a:rPr>
              <a:t>that the </a:t>
            </a:r>
            <a:r>
              <a:rPr lang="en-US" sz="1600" dirty="0" err="1">
                <a:latin typeface="Times New Roman" panose="02020603050405020304" pitchFamily="18" charset="0"/>
                <a:cs typeface="Times New Roman" panose="02020603050405020304" pitchFamily="18" charset="0"/>
              </a:rPr>
              <a:t>interdecadal</a:t>
            </a:r>
            <a:r>
              <a:rPr lang="en-US" sz="1600" dirty="0">
                <a:latin typeface="Times New Roman" panose="02020603050405020304" pitchFamily="18" charset="0"/>
                <a:cs typeface="Times New Roman" panose="02020603050405020304" pitchFamily="18" charset="0"/>
              </a:rPr>
              <a:t> fluctuation of the summer precipitation over Northeast Asia differs from that in central East Asia during the 20th century, and has experienced three </a:t>
            </a:r>
            <a:r>
              <a:rPr lang="en-US" sz="1600" dirty="0" err="1">
                <a:latin typeface="Times New Roman" panose="02020603050405020304" pitchFamily="18" charset="0"/>
                <a:cs typeface="Times New Roman" panose="02020603050405020304" pitchFamily="18" charset="0"/>
              </a:rPr>
              <a:t>interdecadal</a:t>
            </a:r>
            <a:r>
              <a:rPr lang="en-US" sz="1600" dirty="0">
                <a:latin typeface="Times New Roman" panose="02020603050405020304" pitchFamily="18" charset="0"/>
                <a:cs typeface="Times New Roman" panose="02020603050405020304" pitchFamily="18" charset="0"/>
              </a:rPr>
              <a:t> shifts in the 1920s, mid-1960s and late 1990s. That fluctuation coincides well with the </a:t>
            </a:r>
            <a:r>
              <a:rPr lang="en-US" sz="1600" dirty="0" err="1">
                <a:latin typeface="Times New Roman" panose="02020603050405020304" pitchFamily="18" charset="0"/>
                <a:cs typeface="Times New Roman" panose="02020603050405020304" pitchFamily="18" charset="0"/>
              </a:rPr>
              <a:t>multidecadal</a:t>
            </a:r>
            <a:r>
              <a:rPr lang="en-US" sz="1600" dirty="0">
                <a:latin typeface="Times New Roman" panose="02020603050405020304" pitchFamily="18" charset="0"/>
                <a:cs typeface="Times New Roman" panose="02020603050405020304" pitchFamily="18" charset="0"/>
              </a:rPr>
              <a:t> fluctuation of the sea surface temperature in the North Atlantic, known as the Atlantic </a:t>
            </a:r>
            <a:r>
              <a:rPr lang="en-US" sz="1600" dirty="0" err="1">
                <a:latin typeface="Times New Roman" panose="02020603050405020304" pitchFamily="18" charset="0"/>
                <a:cs typeface="Times New Roman" panose="02020603050405020304" pitchFamily="18" charset="0"/>
              </a:rPr>
              <a:t>Multidecadal</a:t>
            </a:r>
            <a:r>
              <a:rPr lang="en-US" sz="1600" dirty="0">
                <a:latin typeface="Times New Roman" panose="02020603050405020304" pitchFamily="18" charset="0"/>
                <a:cs typeface="Times New Roman" panose="02020603050405020304" pitchFamily="18" charset="0"/>
              </a:rPr>
              <a:t> Oscillation (AMO</a:t>
            </a:r>
            <a:r>
              <a:rPr lang="en-US" sz="1600" dirty="0" smtClean="0">
                <a:latin typeface="Times New Roman" panose="02020603050405020304" pitchFamily="18" charset="0"/>
                <a:cs typeface="Times New Roman" panose="02020603050405020304" pitchFamily="18" charset="0"/>
              </a:rPr>
              <a:t>). Here we study whether a better prediction of AMO can produce a better prediction of Northeast Asia rainfall and temperature changes.</a:t>
            </a:r>
          </a:p>
          <a:p>
            <a:pPr algn="l">
              <a:lnSpc>
                <a:spcPct val="100000"/>
              </a:lnSpc>
              <a:spcBef>
                <a:spcPts val="0"/>
              </a:spcBef>
            </a:pPr>
            <a:endParaRPr lang="en-US" sz="800" dirty="0">
              <a:latin typeface="Times New Roman" panose="02020603050405020304" pitchFamily="18" charset="0"/>
              <a:cs typeface="Times New Roman" panose="02020603050405020304" pitchFamily="18" charset="0"/>
            </a:endParaRPr>
          </a:p>
          <a:p>
            <a:pPr algn="l">
              <a:lnSpc>
                <a:spcPct val="100000"/>
              </a:lnSpc>
              <a:spcBef>
                <a:spcPts val="0"/>
              </a:spcBef>
            </a:pPr>
            <a:r>
              <a:rPr lang="en-US" sz="1600" b="1" dirty="0" smtClean="0">
                <a:solidFill>
                  <a:schemeClr val="tx1">
                    <a:lumMod val="50000"/>
                    <a:lumOff val="50000"/>
                  </a:schemeClr>
                </a:solidFill>
              </a:rPr>
              <a:t>Approach</a:t>
            </a:r>
            <a:r>
              <a:rPr lang="en-US" sz="1600" b="1" dirty="0">
                <a:solidFill>
                  <a:schemeClr val="tx1">
                    <a:lumMod val="50000"/>
                    <a:lumOff val="50000"/>
                  </a:schemeClr>
                </a:solidFill>
              </a:rPr>
              <a:t>:</a:t>
            </a:r>
            <a:r>
              <a:rPr lang="en-US" sz="1600" dirty="0">
                <a:solidFill>
                  <a:schemeClr val="tx1">
                    <a:lumMod val="50000"/>
                    <a:lumOff val="50000"/>
                  </a:schemeClr>
                </a:solidFill>
              </a:rPr>
              <a:t> </a:t>
            </a:r>
            <a:r>
              <a:rPr lang="en-US" sz="1600" dirty="0" smtClean="0">
                <a:latin typeface="Times New Roman" panose="02020603050405020304" pitchFamily="18" charset="0"/>
                <a:cs typeface="Times New Roman" panose="02020603050405020304" pitchFamily="18" charset="0"/>
              </a:rPr>
              <a:t>CCSM4 decadal prediction simulations are used here.</a:t>
            </a:r>
          </a:p>
          <a:p>
            <a:pPr algn="l"/>
            <a:r>
              <a:rPr lang="en-US" sz="1600" b="1" dirty="0" smtClean="0">
                <a:solidFill>
                  <a:schemeClr val="tx1">
                    <a:lumMod val="50000"/>
                    <a:lumOff val="50000"/>
                  </a:schemeClr>
                </a:solidFill>
                <a:latin typeface="Times New Roman" panose="02020603050405020304" pitchFamily="18" charset="0"/>
                <a:cs typeface="Times New Roman" panose="02020603050405020304" pitchFamily="18" charset="0"/>
              </a:rPr>
              <a:t>Results/Impacts: </a:t>
            </a: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initialized decadal prediction simulations using the CCSM4 model are capable of reproducing the observed time evolution of the AMO index and its associated atmospheric teleconnections, but with slightly shifted geographic locations. In the East Asia to North Pacific sector, the model captures well the low–level anticyclone–cyclone–anticyclone pattern seen in observations. An anomalous tilted cyclone occupies the Northeast Asia, and leads an anomalous strong summer monsoon in East Asia and an above-normal summer precipitation over Northeast Asia. Therefore, the model is capable to reproduce the observed in–phase relationship between the AMO and summer precipitation over Northeast Asia. Moreover, the model captures well the opposite signs in summer precipitation change over Northeast Asia during AMO phase shifts in the mid-1960s and late 1990s.</a:t>
            </a:r>
          </a:p>
          <a:p>
            <a:pPr algn="l"/>
            <a:endParaRPr lang="en-US" sz="1600" dirty="0">
              <a:latin typeface="Times New Roman" panose="02020603050405020304" pitchFamily="18" charset="0"/>
              <a:cs typeface="Times New Roman" panose="02020603050405020304" pitchFamily="18" charset="0"/>
            </a:endParaRPr>
          </a:p>
        </p:txBody>
      </p:sp>
      <p:pic>
        <p:nvPicPr>
          <p:cNvPr id="6" name="Picture 4" descr="Image result for ncar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6235" y="6272448"/>
            <a:ext cx="1746548" cy="56026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952347" y="4464673"/>
            <a:ext cx="4194437" cy="1769715"/>
          </a:xfrm>
          <a:prstGeom prst="rect">
            <a:avLst/>
          </a:prstGeom>
          <a:noFill/>
        </p:spPr>
        <p:txBody>
          <a:bodyPr wrap="square" rtlCol="0">
            <a:spAutoFit/>
          </a:bodyPr>
          <a:lstStyle/>
          <a:p>
            <a:r>
              <a:rPr lang="en-US" sz="1300" dirty="0" smtClean="0">
                <a:latin typeface="Agency FB" panose="020B0503020202020204" pitchFamily="34" charset="0"/>
                <a:cs typeface="Times New Roman" panose="02020603050405020304" pitchFamily="18" charset="0"/>
              </a:rPr>
              <a:t>Figure 1. </a:t>
            </a:r>
            <a:r>
              <a:rPr lang="en-US" sz="1200" dirty="0">
                <a:latin typeface="Agency FB" panose="020B0503020202020204" pitchFamily="34" charset="0"/>
              </a:rPr>
              <a:t>(a) Regression </a:t>
            </a:r>
            <a:r>
              <a:rPr lang="en-US" sz="1200" dirty="0" smtClean="0">
                <a:latin typeface="Agency FB" panose="020B0503020202020204" pitchFamily="34" charset="0"/>
              </a:rPr>
              <a:t>of the </a:t>
            </a:r>
            <a:r>
              <a:rPr lang="en-US" sz="1200" dirty="0">
                <a:latin typeface="Agency FB" panose="020B0503020202020204" pitchFamily="34" charset="0"/>
              </a:rPr>
              <a:t>summer 500-hPa </a:t>
            </a:r>
            <a:r>
              <a:rPr lang="en-US" sz="1200" dirty="0" smtClean="0">
                <a:latin typeface="Agency FB" panose="020B0503020202020204" pitchFamily="34" charset="0"/>
              </a:rPr>
              <a:t>geopotential height </a:t>
            </a:r>
            <a:r>
              <a:rPr lang="en-US" sz="1200" dirty="0">
                <a:latin typeface="Agency FB" panose="020B0503020202020204" pitchFamily="34" charset="0"/>
              </a:rPr>
              <a:t>(units: </a:t>
            </a:r>
            <a:r>
              <a:rPr lang="en-US" sz="1200" dirty="0" err="1">
                <a:latin typeface="Agency FB" panose="020B0503020202020204" pitchFamily="34" charset="0"/>
              </a:rPr>
              <a:t>gpm</a:t>
            </a:r>
            <a:r>
              <a:rPr lang="en-US" sz="1200" dirty="0">
                <a:latin typeface="Agency FB" panose="020B0503020202020204" pitchFamily="34" charset="0"/>
              </a:rPr>
              <a:t> K−1) on the </a:t>
            </a:r>
            <a:r>
              <a:rPr lang="en-US" sz="1200" dirty="0" smtClean="0">
                <a:latin typeface="Agency FB" panose="020B0503020202020204" pitchFamily="34" charset="0"/>
              </a:rPr>
              <a:t>AMO index </a:t>
            </a:r>
            <a:r>
              <a:rPr lang="en-US" sz="1200" dirty="0">
                <a:latin typeface="Agency FB" panose="020B0503020202020204" pitchFamily="34" charset="0"/>
              </a:rPr>
              <a:t>during 1880–2011. </a:t>
            </a:r>
            <a:r>
              <a:rPr lang="en-US" sz="1200" dirty="0" smtClean="0">
                <a:latin typeface="Agency FB" panose="020B0503020202020204" pitchFamily="34" charset="0"/>
              </a:rPr>
              <a:t>Values exceeding </a:t>
            </a:r>
            <a:r>
              <a:rPr lang="en-US" sz="1200" dirty="0">
                <a:latin typeface="Agency FB" panose="020B0503020202020204" pitchFamily="34" charset="0"/>
              </a:rPr>
              <a:t>the 95% confidence level</a:t>
            </a:r>
          </a:p>
          <a:p>
            <a:r>
              <a:rPr lang="en-US" sz="1200" dirty="0">
                <a:latin typeface="Agency FB" panose="020B0503020202020204" pitchFamily="34" charset="0"/>
              </a:rPr>
              <a:t>are stippled. The outlined </a:t>
            </a:r>
            <a:r>
              <a:rPr lang="en-US" sz="1200" dirty="0" smtClean="0">
                <a:latin typeface="Agency FB" panose="020B0503020202020204" pitchFamily="34" charset="0"/>
              </a:rPr>
              <a:t>areas indicate </a:t>
            </a:r>
            <a:r>
              <a:rPr lang="en-US" sz="1200" dirty="0">
                <a:latin typeface="Agency FB" panose="020B0503020202020204" pitchFamily="34" charset="0"/>
              </a:rPr>
              <a:t>regions used to </a:t>
            </a:r>
            <a:r>
              <a:rPr lang="en-US" sz="1200" dirty="0" smtClean="0">
                <a:latin typeface="Agency FB" panose="020B0503020202020204" pitchFamily="34" charset="0"/>
              </a:rPr>
              <a:t>calculate the </a:t>
            </a:r>
            <a:r>
              <a:rPr lang="en-US" sz="1200" dirty="0">
                <a:latin typeface="Agency FB" panose="020B0503020202020204" pitchFamily="34" charset="0"/>
              </a:rPr>
              <a:t>ANH teleconnection indices </a:t>
            </a:r>
            <a:r>
              <a:rPr lang="en-US" sz="1200" dirty="0" smtClean="0">
                <a:latin typeface="Agency FB" panose="020B0503020202020204" pitchFamily="34" charset="0"/>
              </a:rPr>
              <a:t>that are </a:t>
            </a:r>
            <a:r>
              <a:rPr lang="en-US" sz="1200" dirty="0">
                <a:latin typeface="Agency FB" panose="020B0503020202020204" pitchFamily="34" charset="0"/>
              </a:rPr>
              <a:t>shown in Figure 8. (b) As in (a</a:t>
            </a:r>
            <a:r>
              <a:rPr lang="en-US" sz="1200" dirty="0" smtClean="0">
                <a:latin typeface="Agency FB" panose="020B0503020202020204" pitchFamily="34" charset="0"/>
              </a:rPr>
              <a:t>), but </a:t>
            </a:r>
            <a:r>
              <a:rPr lang="en-US" sz="1200" dirty="0">
                <a:latin typeface="Agency FB" panose="020B0503020202020204" pitchFamily="34" charset="0"/>
              </a:rPr>
              <a:t>for 500–</a:t>
            </a:r>
            <a:r>
              <a:rPr lang="en-US" sz="1200" dirty="0" err="1">
                <a:latin typeface="Agency FB" panose="020B0503020202020204" pitchFamily="34" charset="0"/>
              </a:rPr>
              <a:t>hPa</a:t>
            </a:r>
            <a:r>
              <a:rPr lang="en-US" sz="1200" dirty="0">
                <a:latin typeface="Agency FB" panose="020B0503020202020204" pitchFamily="34" charset="0"/>
              </a:rPr>
              <a:t> </a:t>
            </a:r>
            <a:r>
              <a:rPr lang="en-US" sz="1200" dirty="0" err="1" smtClean="0">
                <a:latin typeface="Agency FB" panose="020B0503020202020204" pitchFamily="34" charset="0"/>
              </a:rPr>
              <a:t>streamfunction</a:t>
            </a:r>
            <a:r>
              <a:rPr lang="en-US" sz="1200" dirty="0">
                <a:latin typeface="Agency FB" panose="020B0503020202020204" pitchFamily="34" charset="0"/>
              </a:rPr>
              <a:t> </a:t>
            </a:r>
            <a:r>
              <a:rPr lang="en-US" sz="1200" dirty="0" smtClean="0">
                <a:latin typeface="Agency FB" panose="020B0503020202020204" pitchFamily="34" charset="0"/>
              </a:rPr>
              <a:t>(contour</a:t>
            </a:r>
            <a:r>
              <a:rPr lang="en-US" sz="1200" dirty="0">
                <a:latin typeface="Agency FB" panose="020B0503020202020204" pitchFamily="34" charset="0"/>
              </a:rPr>
              <a:t>) and its </a:t>
            </a:r>
            <a:r>
              <a:rPr lang="en-US" sz="1200" dirty="0" smtClean="0">
                <a:latin typeface="Agency FB" panose="020B0503020202020204" pitchFamily="34" charset="0"/>
              </a:rPr>
              <a:t>corresponding wave </a:t>
            </a:r>
            <a:r>
              <a:rPr lang="en-US" sz="1200" dirty="0">
                <a:latin typeface="Agency FB" panose="020B0503020202020204" pitchFamily="34" charset="0"/>
              </a:rPr>
              <a:t>flux (vector; units: m 2s−2) </a:t>
            </a:r>
            <a:r>
              <a:rPr lang="en-US" sz="1200" dirty="0" smtClean="0">
                <a:latin typeface="Agency FB" panose="020B0503020202020204" pitchFamily="34" charset="0"/>
              </a:rPr>
              <a:t>and the </a:t>
            </a:r>
            <a:r>
              <a:rPr lang="en-US" sz="1200" dirty="0">
                <a:latin typeface="Agency FB" panose="020B0503020202020204" pitchFamily="34" charset="0"/>
              </a:rPr>
              <a:t>divergence of wave </a:t>
            </a:r>
            <a:r>
              <a:rPr lang="en-US" sz="1200" dirty="0" smtClean="0">
                <a:latin typeface="Agency FB" panose="020B0503020202020204" pitchFamily="34" charset="0"/>
              </a:rPr>
              <a:t>flux (shading</a:t>
            </a:r>
            <a:r>
              <a:rPr lang="en-US" sz="1200" dirty="0">
                <a:latin typeface="Agency FB" panose="020B0503020202020204" pitchFamily="34" charset="0"/>
              </a:rPr>
              <a:t>; units: 10−6 ms−2</a:t>
            </a:r>
            <a:r>
              <a:rPr lang="en-US" sz="1200" dirty="0" smtClean="0">
                <a:latin typeface="Agency FB" panose="020B0503020202020204" pitchFamily="34" charset="0"/>
              </a:rPr>
              <a:t>). Contour </a:t>
            </a:r>
            <a:r>
              <a:rPr lang="en-US" sz="1200" dirty="0">
                <a:latin typeface="Agency FB" panose="020B0503020202020204" pitchFamily="34" charset="0"/>
              </a:rPr>
              <a:t>intervals are 1 (−3, −2, −</a:t>
            </a:r>
            <a:r>
              <a:rPr lang="en-US" sz="1200" dirty="0" smtClean="0">
                <a:latin typeface="Agency FB" panose="020B0503020202020204" pitchFamily="34" charset="0"/>
              </a:rPr>
              <a:t>1, 0</a:t>
            </a:r>
            <a:r>
              <a:rPr lang="en-US" sz="1200" dirty="0">
                <a:latin typeface="Agency FB" panose="020B0503020202020204" pitchFamily="34" charset="0"/>
              </a:rPr>
              <a:t>, 1, 2, 3). (c). As in (a), but </a:t>
            </a:r>
            <a:r>
              <a:rPr lang="en-US" sz="1200" dirty="0" smtClean="0">
                <a:latin typeface="Agency FB" panose="020B0503020202020204" pitchFamily="34" charset="0"/>
              </a:rPr>
              <a:t>for 850-hPa </a:t>
            </a:r>
            <a:r>
              <a:rPr lang="en-US" sz="1200" dirty="0">
                <a:latin typeface="Agency FB" panose="020B0503020202020204" pitchFamily="34" charset="0"/>
              </a:rPr>
              <a:t>wind (vector, units: ms-1K-1)</a:t>
            </a:r>
          </a:p>
          <a:p>
            <a:r>
              <a:rPr lang="en-US" sz="1200" dirty="0">
                <a:latin typeface="Agency FB" panose="020B0503020202020204" pitchFamily="34" charset="0"/>
              </a:rPr>
              <a:t>and divergence field (shading, </a:t>
            </a:r>
            <a:r>
              <a:rPr lang="en-US" sz="1200" dirty="0" smtClean="0">
                <a:latin typeface="Agency FB" panose="020B0503020202020204" pitchFamily="34" charset="0"/>
              </a:rPr>
              <a:t>units: 10-6g.s</a:t>
            </a:r>
            <a:r>
              <a:rPr lang="en-US" sz="1200" dirty="0">
                <a:latin typeface="Agency FB" panose="020B0503020202020204" pitchFamily="34" charset="0"/>
              </a:rPr>
              <a:t>−1hPa-1cm-2K-1). The letters A</a:t>
            </a:r>
          </a:p>
          <a:p>
            <a:r>
              <a:rPr lang="en-US" sz="1200" dirty="0">
                <a:latin typeface="Agency FB" panose="020B0503020202020204" pitchFamily="34" charset="0"/>
              </a:rPr>
              <a:t>and C denote an </a:t>
            </a:r>
            <a:r>
              <a:rPr lang="en-US" sz="1200" dirty="0" smtClean="0">
                <a:latin typeface="Agency FB" panose="020B0503020202020204" pitchFamily="34" charset="0"/>
              </a:rPr>
              <a:t>anomalous anticyclone </a:t>
            </a:r>
            <a:r>
              <a:rPr lang="en-US" sz="1200" dirty="0">
                <a:latin typeface="Agency FB" panose="020B0503020202020204" pitchFamily="34" charset="0"/>
              </a:rPr>
              <a:t>and cyclone, respectively</a:t>
            </a:r>
          </a:p>
        </p:txBody>
      </p:sp>
      <p:sp>
        <p:nvSpPr>
          <p:cNvPr id="9" name="TextBox 8">
            <a:extLst>
              <a:ext uri="{FF2B5EF4-FFF2-40B4-BE49-F238E27FC236}">
                <a16:creationId xmlns:a16="http://schemas.microsoft.com/office/drawing/2014/main" id="{CF2A06BB-C25A-EA44-A8AC-8606A4495173}"/>
              </a:ext>
            </a:extLst>
          </p:cNvPr>
          <p:cNvSpPr txBox="1"/>
          <p:nvPr/>
        </p:nvSpPr>
        <p:spPr>
          <a:xfrm>
            <a:off x="-37708" y="-41067"/>
            <a:ext cx="12146784" cy="1077218"/>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Variations in northeast Asian summer precipitation driven by the Atlantic </a:t>
            </a:r>
            <a:r>
              <a:rPr lang="en-US" sz="3200" b="1" dirty="0" err="1">
                <a:latin typeface="Times New Roman" panose="02020603050405020304" pitchFamily="18" charset="0"/>
                <a:cs typeface="Times New Roman" panose="02020603050405020304" pitchFamily="18" charset="0"/>
              </a:rPr>
              <a:t>multidecadal</a:t>
            </a:r>
            <a:r>
              <a:rPr lang="en-US" sz="3200" b="1" dirty="0">
                <a:latin typeface="Times New Roman" panose="02020603050405020304" pitchFamily="18" charset="0"/>
                <a:cs typeface="Times New Roman" panose="02020603050405020304" pitchFamily="18" charset="0"/>
              </a:rPr>
              <a:t> oscillation</a:t>
            </a:r>
          </a:p>
        </p:txBody>
      </p:sp>
      <p:pic>
        <p:nvPicPr>
          <p:cNvPr id="10" name="Picture 9"/>
          <p:cNvPicPr>
            <a:picLocks noChangeAspect="1"/>
          </p:cNvPicPr>
          <p:nvPr/>
        </p:nvPicPr>
        <p:blipFill>
          <a:blip r:embed="rId6"/>
          <a:stretch>
            <a:fillRect/>
          </a:stretch>
        </p:blipFill>
        <p:spPr>
          <a:xfrm>
            <a:off x="7997563" y="497542"/>
            <a:ext cx="4007749" cy="3916981"/>
          </a:xfrm>
          <a:prstGeom prst="rect">
            <a:avLst/>
          </a:prstGeom>
        </p:spPr>
      </p:pic>
    </p:spTree>
    <p:extLst>
      <p:ext uri="{BB962C8B-B14F-4D97-AF65-F5344CB8AC3E}">
        <p14:creationId xmlns:p14="http://schemas.microsoft.com/office/powerpoint/2010/main" val="3740144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4709</TotalTime>
  <Words>464</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Agency FB</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Stephanie Shearer</cp:lastModifiedBy>
  <cp:revision>58</cp:revision>
  <dcterms:created xsi:type="dcterms:W3CDTF">2019-01-21T20:59:35Z</dcterms:created>
  <dcterms:modified xsi:type="dcterms:W3CDTF">2021-10-27T17:21:12Z</dcterms:modified>
</cp:coreProperties>
</file>