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2"/>
    <p:restoredTop sz="94647"/>
  </p:normalViewPr>
  <p:slideViewPr>
    <p:cSldViewPr snapToGrid="0" snapToObjects="1">
      <p:cViewPr varScale="1">
        <p:scale>
          <a:sx n="88" d="100"/>
          <a:sy n="88" d="100"/>
        </p:scale>
        <p:origin x="60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10/27/2021</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10/27/2021</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s://doi.org/10.1007/s13351-021-0134-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gd"/>
          <p:cNvPicPr>
            <a:picLocks noChangeAspect="1" noChangeArrowheads="1"/>
          </p:cNvPicPr>
          <p:nvPr/>
        </p:nvPicPr>
        <p:blipFill rotWithShape="1">
          <a:blip r:embed="rId2">
            <a:extLst>
              <a:ext uri="{28A0092B-C50C-407E-A947-70E740481C1C}">
                <a14:useLocalDpi xmlns:a14="http://schemas.microsoft.com/office/drawing/2010/main" val="0"/>
              </a:ext>
            </a:extLst>
          </a:blip>
          <a:srcRect t="18173" b="18131"/>
          <a:stretch/>
        </p:blipFill>
        <p:spPr bwMode="auto">
          <a:xfrm>
            <a:off x="4388286" y="6322096"/>
            <a:ext cx="746422" cy="4754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F2A06BB-C25A-EA44-A8AC-8606A4495173}"/>
              </a:ext>
            </a:extLst>
          </p:cNvPr>
          <p:cNvSpPr txBox="1"/>
          <p:nvPr/>
        </p:nvSpPr>
        <p:spPr>
          <a:xfrm>
            <a:off x="-37708" y="-41067"/>
            <a:ext cx="12146784" cy="1077218"/>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Shortened Duration of Global Warming Slowdowns with Elevated Greenhouse Gas </a:t>
            </a:r>
            <a:r>
              <a:rPr lang="en-US" sz="3200" b="1" dirty="0" smtClean="0">
                <a:latin typeface="Times New Roman" panose="02020603050405020304" pitchFamily="18" charset="0"/>
                <a:cs typeface="Times New Roman" panose="02020603050405020304" pitchFamily="18" charset="0"/>
              </a:rPr>
              <a:t>Emissions</a:t>
            </a:r>
            <a:endParaRPr lang="en-US" sz="3200" b="1"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E4FC2D94-20FC-EA42-BB42-2D9AFFA267E7}"/>
              </a:ext>
            </a:extLst>
          </p:cNvPr>
          <p:cNvPicPr>
            <a:picLocks noChangeAspect="1"/>
          </p:cNvPicPr>
          <p:nvPr/>
        </p:nvPicPr>
        <p:blipFill>
          <a:blip r:embed="rId3"/>
          <a:stretch>
            <a:fillRect/>
          </a:stretch>
        </p:blipFill>
        <p:spPr>
          <a:xfrm>
            <a:off x="9379095" y="6332896"/>
            <a:ext cx="2767689" cy="464649"/>
          </a:xfrm>
          <a:prstGeom prst="rect">
            <a:avLst/>
          </a:prstGeom>
        </p:spPr>
      </p:pic>
      <p:sp>
        <p:nvSpPr>
          <p:cNvPr id="6" name="Rectangle 5">
            <a:extLst>
              <a:ext uri="{FF2B5EF4-FFF2-40B4-BE49-F238E27FC236}">
                <a16:creationId xmlns:a16="http://schemas.microsoft.com/office/drawing/2014/main" id="{74B5393D-A426-CE49-A359-7BCE18E89393}"/>
              </a:ext>
            </a:extLst>
          </p:cNvPr>
          <p:cNvSpPr/>
          <p:nvPr/>
        </p:nvSpPr>
        <p:spPr>
          <a:xfrm>
            <a:off x="50005" y="5436384"/>
            <a:ext cx="8005083" cy="923330"/>
          </a:xfrm>
          <a:prstGeom prst="rect">
            <a:avLst/>
          </a:prstGeom>
        </p:spPr>
        <p:txBody>
          <a:bodyPr wrap="square">
            <a:spAutoFit/>
          </a:bodyPr>
          <a:lstStyle/>
          <a:p>
            <a:r>
              <a:rPr lang="en-US" dirty="0"/>
              <a:t>Gao, F., T. Wu*, J. Zhang, </a:t>
            </a:r>
            <a:r>
              <a:rPr lang="en-US" b="1" dirty="0"/>
              <a:t>A. Hu</a:t>
            </a:r>
            <a:r>
              <a:rPr lang="en-US" dirty="0"/>
              <a:t>, G.A. </a:t>
            </a:r>
            <a:r>
              <a:rPr lang="en-US" dirty="0" err="1"/>
              <a:t>Meehl</a:t>
            </a:r>
            <a:r>
              <a:rPr lang="en-US" dirty="0"/>
              <a:t>, 2021, </a:t>
            </a:r>
            <a:r>
              <a:rPr lang="en-US" b="1" u="sng" dirty="0" err="1">
                <a:hlinkClick r:id="rId4"/>
              </a:rPr>
              <a:t>Shorttened</a:t>
            </a:r>
            <a:r>
              <a:rPr lang="en-US" b="1" u="sng" dirty="0">
                <a:hlinkClick r:id="rId4"/>
              </a:rPr>
              <a:t> duration of warming slowdown with elevated greenhouse gas emissions</a:t>
            </a:r>
            <a:r>
              <a:rPr lang="en-US" dirty="0"/>
              <a:t>, </a:t>
            </a:r>
            <a:r>
              <a:rPr lang="en-US" i="1" dirty="0"/>
              <a:t>Journal of Meteorological Research</a:t>
            </a:r>
            <a:r>
              <a:rPr lang="en-US" dirty="0"/>
              <a:t>, 35, 225-237, </a:t>
            </a:r>
            <a:r>
              <a:rPr lang="en-US" dirty="0" err="1"/>
              <a:t>doi</a:t>
            </a:r>
            <a:r>
              <a:rPr lang="en-US" dirty="0"/>
              <a:t>: 10.1007/s13351-020-0134-3.  </a:t>
            </a:r>
          </a:p>
        </p:txBody>
      </p:sp>
      <p:sp>
        <p:nvSpPr>
          <p:cNvPr id="7" name="Shape 113">
            <a:extLst>
              <a:ext uri="{FF2B5EF4-FFF2-40B4-BE49-F238E27FC236}">
                <a16:creationId xmlns:a16="http://schemas.microsoft.com/office/drawing/2014/main" id="{AAAF3FD3-EEF5-E64A-9AC9-EACF9F3B5972}"/>
              </a:ext>
            </a:extLst>
          </p:cNvPr>
          <p:cNvSpPr txBox="1">
            <a:spLocks/>
          </p:cNvSpPr>
          <p:nvPr/>
        </p:nvSpPr>
        <p:spPr>
          <a:xfrm>
            <a:off x="50005" y="993395"/>
            <a:ext cx="7647854" cy="3494100"/>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1600" b="1" dirty="0">
                <a:solidFill>
                  <a:schemeClr val="tx1">
                    <a:lumMod val="50000"/>
                    <a:lumOff val="50000"/>
                  </a:schemeClr>
                </a:solidFill>
              </a:rPr>
              <a:t>Objective</a:t>
            </a:r>
            <a:r>
              <a:rPr lang="en-US" sz="1600" b="1" dirty="0" smtClean="0">
                <a:solidFill>
                  <a:schemeClr val="tx1">
                    <a:lumMod val="50000"/>
                    <a:lumOff val="50000"/>
                  </a:schemeClr>
                </a:solidFill>
              </a:rPr>
              <a:t>: </a:t>
            </a:r>
            <a:r>
              <a:rPr lang="en-US" sz="1600" dirty="0">
                <a:latin typeface="Times New Roman" panose="02020603050405020304" pitchFamily="18" charset="0"/>
                <a:cs typeface="Times New Roman" panose="02020603050405020304" pitchFamily="18" charset="0"/>
              </a:rPr>
              <a:t>By analyzing observed and model-simulated data, we investigate how the duration of these episodes will change with different strengths of GHG and aerosol forcing. We found that the duration of warming slowdowns can be more than 30 </a:t>
            </a:r>
            <a:r>
              <a:rPr lang="en-US" sz="1600" dirty="0" err="1">
                <a:latin typeface="Times New Roman" panose="02020603050405020304" pitchFamily="18" charset="0"/>
                <a:cs typeface="Times New Roman" panose="02020603050405020304" pitchFamily="18" charset="0"/>
              </a:rPr>
              <a:t>yr</a:t>
            </a:r>
            <a:r>
              <a:rPr lang="en-US" sz="1600" dirty="0">
                <a:latin typeface="Times New Roman" panose="02020603050405020304" pitchFamily="18" charset="0"/>
                <a:cs typeface="Times New Roman" panose="02020603050405020304" pitchFamily="18" charset="0"/>
              </a:rPr>
              <a:t> with a slower rate of anthropogenic emissions but would shorten to about 5 </a:t>
            </a:r>
            <a:r>
              <a:rPr lang="en-US" sz="1600" dirty="0" err="1">
                <a:latin typeface="Times New Roman" panose="02020603050405020304" pitchFamily="18" charset="0"/>
                <a:cs typeface="Times New Roman" panose="02020603050405020304" pitchFamily="18" charset="0"/>
              </a:rPr>
              <a:t>yr</a:t>
            </a:r>
            <a:r>
              <a:rPr lang="en-US" sz="1600" dirty="0">
                <a:latin typeface="Times New Roman" panose="02020603050405020304" pitchFamily="18" charset="0"/>
                <a:cs typeface="Times New Roman" panose="02020603050405020304" pitchFamily="18" charset="0"/>
              </a:rPr>
              <a:t> with a higher one. This duration reduction depends on both the magnitude of the climate response to anthropogenic forcing and the strength of the internal variability. Moreover, the warming slowdowns can still occur even towards the end of this century under high emissions scenarios but with significantly shortened duration</a:t>
            </a:r>
            <a:r>
              <a:rPr lang="en-US" sz="1600" dirty="0" smtClean="0">
                <a:latin typeface="Times New Roman" panose="02020603050405020304" pitchFamily="18" charset="0"/>
                <a:cs typeface="Times New Roman" panose="02020603050405020304" pitchFamily="18" charset="0"/>
              </a:rPr>
              <a:t>.</a:t>
            </a:r>
          </a:p>
          <a:p>
            <a:pPr algn="l"/>
            <a:r>
              <a:rPr lang="en-US" sz="1600" b="1" dirty="0" smtClean="0">
                <a:solidFill>
                  <a:schemeClr val="tx1">
                    <a:lumMod val="50000"/>
                    <a:lumOff val="50000"/>
                  </a:schemeClr>
                </a:solidFill>
              </a:rPr>
              <a:t>Approach</a:t>
            </a:r>
            <a:r>
              <a:rPr lang="en-US" sz="1600" b="1" dirty="0">
                <a:solidFill>
                  <a:schemeClr val="tx1">
                    <a:lumMod val="50000"/>
                    <a:lumOff val="50000"/>
                  </a:schemeClr>
                </a:solidFill>
              </a:rPr>
              <a:t>:</a:t>
            </a:r>
            <a:r>
              <a:rPr lang="en-US" sz="1600" dirty="0">
                <a:solidFill>
                  <a:schemeClr val="tx1">
                    <a:lumMod val="50000"/>
                    <a:lumOff val="50000"/>
                  </a:schemeClr>
                </a:solidFill>
              </a:rPr>
              <a:t> </a:t>
            </a:r>
            <a:r>
              <a:rPr lang="en-US" sz="1600" dirty="0" smtClean="0">
                <a:latin typeface="Times New Roman" panose="02020603050405020304" pitchFamily="18" charset="0"/>
                <a:cs typeface="Times New Roman" panose="02020603050405020304" pitchFamily="18" charset="0"/>
              </a:rPr>
              <a:t>Here CMIP5 models outputs and observations are used.</a:t>
            </a:r>
          </a:p>
          <a:p>
            <a:pPr algn="l"/>
            <a:r>
              <a:rPr lang="en-US" sz="1600" b="1" dirty="0" smtClean="0">
                <a:solidFill>
                  <a:schemeClr val="tx1">
                    <a:lumMod val="50000"/>
                    <a:lumOff val="50000"/>
                  </a:schemeClr>
                </a:solidFill>
              </a:rPr>
              <a:t>Results/Impacts</a:t>
            </a:r>
            <a:r>
              <a:rPr lang="en-US" sz="1600" b="1" dirty="0" smtClean="0">
                <a:solidFill>
                  <a:schemeClr val="tx1">
                    <a:lumMod val="50000"/>
                    <a:lumOff val="50000"/>
                  </a:schemeClr>
                </a:solidFill>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We </a:t>
            </a:r>
            <a:r>
              <a:rPr lang="en-US" sz="1600" dirty="0">
                <a:latin typeface="Times New Roman" panose="02020603050405020304" pitchFamily="18" charset="0"/>
                <a:cs typeface="Times New Roman" panose="02020603050405020304" pitchFamily="18" charset="0"/>
              </a:rPr>
              <a:t>found that the duration of warming slowdowns would decrease as anthropogenic forcing increases. This reduction depends on the magnitude of the CO2ea changes for different emissions scenarios and the strength of the internal variability. Under the high emissions scenarios, warming slowdowns could still occur even towards the end of the 21st century, though with shorter durations. The internally generated climate variability such as PDV and AMV can cause the occurrence of warming slowdowns, but it is noticeable that they can also result in the warming speedup when the warming slowdowns end</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pic>
        <p:nvPicPr>
          <p:cNvPr id="8" name="Picture 4" descr="Image result for nca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6235" y="6272448"/>
            <a:ext cx="1746548" cy="56026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7997563" y="3506582"/>
            <a:ext cx="4194437" cy="2893100"/>
          </a:xfrm>
          <a:prstGeom prst="rect">
            <a:avLst/>
          </a:prstGeom>
          <a:noFill/>
        </p:spPr>
        <p:txBody>
          <a:bodyPr wrap="square" rtlCol="0">
            <a:spAutoFit/>
          </a:bodyPr>
          <a:lstStyle/>
          <a:p>
            <a:r>
              <a:rPr lang="en-US" sz="1300" dirty="0" smtClean="0">
                <a:latin typeface="Agency FB" panose="020B0503020202020204" pitchFamily="34" charset="0"/>
                <a:cs typeface="Times New Roman" panose="02020603050405020304" pitchFamily="18" charset="0"/>
              </a:rPr>
              <a:t>Figure 1. </a:t>
            </a:r>
            <a:r>
              <a:rPr lang="en-US" sz="1300" b="1" dirty="0">
                <a:latin typeface="Agency FB" panose="020B0503020202020204" pitchFamily="34" charset="0"/>
              </a:rPr>
              <a:t>Observed GMST and CO</a:t>
            </a:r>
            <a:r>
              <a:rPr lang="en-US" sz="1300" b="1" baseline="-25000" dirty="0">
                <a:latin typeface="Agency FB" panose="020B0503020202020204" pitchFamily="34" charset="0"/>
              </a:rPr>
              <a:t>2</a:t>
            </a:r>
            <a:r>
              <a:rPr lang="en-US" sz="1300" b="1" dirty="0">
                <a:latin typeface="Agency FB" panose="020B0503020202020204" pitchFamily="34" charset="0"/>
              </a:rPr>
              <a:t>ea, and CO</a:t>
            </a:r>
            <a:r>
              <a:rPr lang="en-US" sz="1300" b="1" baseline="-25000" dirty="0">
                <a:latin typeface="Agency FB" panose="020B0503020202020204" pitchFamily="34" charset="0"/>
              </a:rPr>
              <a:t>2</a:t>
            </a:r>
            <a:r>
              <a:rPr lang="en-US" sz="1300" b="1" dirty="0">
                <a:latin typeface="Agency FB" panose="020B0503020202020204" pitchFamily="34" charset="0"/>
              </a:rPr>
              <a:t>ea induced GMST changes and internal variability. a. </a:t>
            </a:r>
            <a:r>
              <a:rPr lang="en-US" sz="1300" dirty="0">
                <a:latin typeface="Agency FB" panose="020B0503020202020204" pitchFamily="34" charset="0"/>
              </a:rPr>
              <a:t>Relationships between observed GMST and CO</a:t>
            </a:r>
            <a:r>
              <a:rPr lang="en-US" sz="1300" baseline="-25000" dirty="0">
                <a:latin typeface="Agency FB" panose="020B0503020202020204" pitchFamily="34" charset="0"/>
              </a:rPr>
              <a:t>2</a:t>
            </a:r>
            <a:r>
              <a:rPr lang="en-US" sz="1300" dirty="0">
                <a:latin typeface="Agency FB" panose="020B0503020202020204" pitchFamily="34" charset="0"/>
              </a:rPr>
              <a:t>ea. Black dots denote the changes of annual mean </a:t>
            </a:r>
            <a:r>
              <a:rPr lang="en-US" sz="1300" dirty="0" err="1">
                <a:latin typeface="Agency FB" panose="020B0503020202020204" pitchFamily="34" charset="0"/>
              </a:rPr>
              <a:t>HadCRUT</a:t>
            </a:r>
            <a:r>
              <a:rPr lang="en-US" sz="1300" dirty="0">
                <a:latin typeface="Agency FB" panose="020B0503020202020204" pitchFamily="34" charset="0"/>
              </a:rPr>
              <a:t> GMST anomalies (60°S-60°N, relative to 1881-1910 mean) with CO</a:t>
            </a:r>
            <a:r>
              <a:rPr lang="en-US" sz="1300" baseline="-25000" dirty="0">
                <a:latin typeface="Agency FB" panose="020B0503020202020204" pitchFamily="34" charset="0"/>
              </a:rPr>
              <a:t>2</a:t>
            </a:r>
            <a:r>
              <a:rPr lang="en-US" sz="1300" dirty="0">
                <a:latin typeface="Agency FB" panose="020B0503020202020204" pitchFamily="34" charset="0"/>
              </a:rPr>
              <a:t>ea from 1881 to 2018, and red line shows the GMST changes fitted with logarithmic CO</a:t>
            </a:r>
            <a:r>
              <a:rPr lang="en-US" sz="1300" baseline="-25000" dirty="0">
                <a:latin typeface="Agency FB" panose="020B0503020202020204" pitchFamily="34" charset="0"/>
              </a:rPr>
              <a:t>2</a:t>
            </a:r>
            <a:r>
              <a:rPr lang="en-US" sz="1300" dirty="0">
                <a:latin typeface="Agency FB" panose="020B0503020202020204" pitchFamily="34" charset="0"/>
              </a:rPr>
              <a:t>ea and the shading area denotes the fitted uncertainty (see Methods), and green dash line shows the GMST changes linearly with CO</a:t>
            </a:r>
            <a:r>
              <a:rPr lang="en-US" sz="1300" baseline="-25000" dirty="0">
                <a:latin typeface="Agency FB" panose="020B0503020202020204" pitchFamily="34" charset="0"/>
              </a:rPr>
              <a:t>2</a:t>
            </a:r>
            <a:r>
              <a:rPr lang="en-US" sz="1300" dirty="0">
                <a:latin typeface="Agency FB" panose="020B0503020202020204" pitchFamily="34" charset="0"/>
              </a:rPr>
              <a:t>ea. </a:t>
            </a:r>
            <a:r>
              <a:rPr lang="en-US" sz="1300" b="1" dirty="0">
                <a:latin typeface="Agency FB" panose="020B0503020202020204" pitchFamily="34" charset="0"/>
              </a:rPr>
              <a:t>b.</a:t>
            </a:r>
            <a:r>
              <a:rPr lang="en-US" sz="1300" dirty="0">
                <a:latin typeface="Agency FB" panose="020B0503020202020204" pitchFamily="34" charset="0"/>
              </a:rPr>
              <a:t> Increase of GMST with different rates of CO</a:t>
            </a:r>
            <a:r>
              <a:rPr lang="en-US" sz="1300" baseline="-25000" dirty="0">
                <a:latin typeface="Agency FB" panose="020B0503020202020204" pitchFamily="34" charset="0"/>
              </a:rPr>
              <a:t>2</a:t>
            </a:r>
            <a:r>
              <a:rPr lang="en-US" sz="1300" dirty="0">
                <a:latin typeface="Agency FB" panose="020B0503020202020204" pitchFamily="34" charset="0"/>
              </a:rPr>
              <a:t>ea increment. Black line denotes two-standard deviations of the internal-variability induced GMST variations on timescales from annual to 43 years, and shaded color belts represent anthropogenic forcing induced GMST variations with 6 different mean CO</a:t>
            </a:r>
            <a:r>
              <a:rPr lang="en-US" sz="1300" baseline="-25000" dirty="0">
                <a:latin typeface="Agency FB" panose="020B0503020202020204" pitchFamily="34" charset="0"/>
              </a:rPr>
              <a:t>2</a:t>
            </a:r>
            <a:r>
              <a:rPr lang="en-US" sz="1300" dirty="0">
                <a:latin typeface="Agency FB" panose="020B0503020202020204" pitchFamily="34" charset="0"/>
              </a:rPr>
              <a:t>ea increment rates for periods: 1880-1950, 1951-1980, 1981-2018, 2021-2061, 2061-2080, and 2081-2100. The first three periods are based on observations and the last three periods are from the SSP5-8.5 scenario</a:t>
            </a:r>
            <a:r>
              <a:rPr lang="en-US" sz="1300" dirty="0" smtClean="0">
                <a:latin typeface="Agency FB" panose="020B0503020202020204" pitchFamily="34" charset="0"/>
              </a:rPr>
              <a:t>.</a:t>
            </a:r>
            <a:endParaRPr lang="en-US" sz="1300" dirty="0">
              <a:latin typeface="Agency FB" panose="020B0503020202020204" pitchFamily="34" charset="0"/>
            </a:endParaRPr>
          </a:p>
        </p:txBody>
      </p:sp>
      <p:pic>
        <p:nvPicPr>
          <p:cNvPr id="11" name="图片 10"/>
          <p:cNvPicPr/>
          <p:nvPr/>
        </p:nvPicPr>
        <p:blipFill rotWithShape="1">
          <a:blip r:embed="rId6"/>
          <a:srcRect l="16217" t="14789" r="14267" b="16056"/>
          <a:stretch/>
        </p:blipFill>
        <p:spPr bwMode="auto">
          <a:xfrm>
            <a:off x="8634878" y="434466"/>
            <a:ext cx="2919805" cy="307211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83139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4709</TotalTime>
  <Words>453</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Agency FB</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Stephanie Shearer</cp:lastModifiedBy>
  <cp:revision>58</cp:revision>
  <dcterms:created xsi:type="dcterms:W3CDTF">2019-01-21T20:59:35Z</dcterms:created>
  <dcterms:modified xsi:type="dcterms:W3CDTF">2021-10-27T17:20:26Z</dcterms:modified>
</cp:coreProperties>
</file>