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/>
    <p:restoredTop sz="94647"/>
  </p:normalViewPr>
  <p:slideViewPr>
    <p:cSldViewPr snapToGrid="0" snapToObjects="1">
      <p:cViewPr varScale="1">
        <p:scale>
          <a:sx n="80" d="100"/>
          <a:sy n="80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84B0-B5AC-8242-A5BF-8024D09C5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46D4D-DFA6-3D4E-9142-823D0A510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3D453-A21A-464C-8F3B-5DBC10C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6DEE4-B33C-BF49-A88C-28E7EE40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2A1EC-9649-4643-B0AB-E2DCF646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4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33E3-DD53-3640-9873-58071297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530F5-653C-CA4A-8CDA-7CD156FA2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B5885-80AC-5C49-8BA1-7F0577C1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CEE0-0A42-CE45-9FB8-E893960F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E3FB1-1B6F-1740-AC3B-482FA823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6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2CF7C1-6CBA-1F4F-B6B9-E51E84058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1D5C0-B4B4-BC41-91E1-6AEEA9CE4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1AB89-4155-8040-B371-DFD318B5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ABA2-9FE6-5B4F-A841-20D68373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FDBB-D0D6-8E4B-A98A-E0D4060B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18B3A-0427-BA4C-85A3-BE6E4BDB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6AC3-6A34-E448-B3F1-D1A3830AC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827C7-6163-3247-BA71-FD598FE7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DDDD0-7624-CC4D-9ADA-AAFCE650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10901-AA9D-3741-AE7F-EFE6A29E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1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6512-5458-2F48-9D85-696AF1E8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917B8-685B-054A-978F-68ECE1628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D03D2-5907-744C-9555-FC111708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A3C4-B7A0-AE42-8385-D9BBC396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3693-11E4-424C-87EB-905BC438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5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EBA6D-BD55-AF4D-9B88-5ADD567A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CD63-48B3-7C4B-B5CF-4EB360014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9AC2B-0A1F-B344-BD9A-6C8354B07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40082-0C2A-8549-B660-CE0267BD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3CC6A-E8C0-1745-9ADA-3A548C18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50967-F7B7-354D-AED0-FACBDF50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C8CCC-EDB9-DE4F-9837-8992A746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FFAA9-7BC6-E349-9242-4EF0B8A7C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73FF1-45FF-844C-826F-806D40DB7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D1C88-2D9E-4A47-B38E-6DA87A155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376165-3DDD-DC49-AB1D-6BFDA73A4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EB8C7-6BCD-7741-BD59-3AD1EB05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B7351-294F-4842-A85F-C5458B1E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D03D2-2B76-FA41-997D-89966DD5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6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5E97-E1D3-8148-9E67-576CE7B4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0ACB7-2CF2-A249-8EDD-D9315297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FEA8D-3E03-414D-9A19-388CAB9D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85CC0-2175-0948-8D61-7B9AE0C7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2ED71-A714-A44A-B6C3-EB617209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FA4FF-AE2C-2B43-9BD2-EA4DD106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9B42D-80BE-3B4D-BB68-9C9F1B55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1045-FC92-E446-B719-CEE59445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513B7-9293-FB41-96D8-F259060AC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C5928-9515-5C47-9DB8-50E41A9B5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94D0C-9CF3-8548-BEE0-7F4BFA23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762B-CA09-8642-B906-8FBA7D7C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38B03-84F1-3D43-8A04-BFCE6546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4134D-6CEF-0846-BE20-BA1C797C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4D1AE3-0A3A-1845-AFAC-DA70EB305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8D4E8-A04E-3548-A315-DD7FAE7F2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EB4E8-A70D-AA4A-8A1D-55AEC74A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CAC84-D629-5E4D-A910-818241A1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F4C55-1B9B-1940-8E4F-A9CAC845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2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5E8F1-A942-BA4A-AE92-76F91173A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D312E-9006-0347-B0A5-308BE253C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94E02-F3B1-434D-BD6D-87F60317F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56DF-0A81-A14B-AA86-C8EDD1E859E7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AD956-A09C-6944-B8F5-ABD2B26EE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F463-5C16-4F45-ACAF-6EFE47208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3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doi.org/10.1038/s41612-019-0075-7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F2A06BB-C25A-EA44-A8AC-8606A4495173}"/>
              </a:ext>
            </a:extLst>
          </p:cNvPr>
          <p:cNvSpPr txBox="1"/>
          <p:nvPr/>
        </p:nvSpPr>
        <p:spPr>
          <a:xfrm>
            <a:off x="204231" y="21736"/>
            <a:ext cx="11894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New insights into natural variability and anthropogenic forcing of global/regional climate </a:t>
            </a:r>
            <a:r>
              <a:rPr lang="en-US" sz="2800" dirty="0" smtClean="0"/>
              <a:t>evolution</a:t>
            </a:r>
            <a:endParaRPr lang="en-US" sz="2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4FC2D94-20FC-EA42-BB42-2D9AFFA26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095" y="6332896"/>
            <a:ext cx="2767689" cy="46464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4B5393D-A426-CE49-A359-7BCE18E89393}"/>
              </a:ext>
            </a:extLst>
          </p:cNvPr>
          <p:cNvSpPr/>
          <p:nvPr/>
        </p:nvSpPr>
        <p:spPr>
          <a:xfrm>
            <a:off x="4290646" y="5364892"/>
            <a:ext cx="79013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Wu,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T,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Gao, J. Zhang, and G. 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Meehl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2019,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New insights into nature variability and anthropogenic forcing of global/regional climate evolution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npj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Climate and Atmospheric Science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doi:10.1038/s41612-019-0075-7. </a:t>
            </a:r>
          </a:p>
        </p:txBody>
      </p:sp>
      <p:sp>
        <p:nvSpPr>
          <p:cNvPr id="23" name="Shape 113">
            <a:extLst>
              <a:ext uri="{FF2B5EF4-FFF2-40B4-BE49-F238E27FC236}">
                <a16:creationId xmlns:a16="http://schemas.microsoft.com/office/drawing/2014/main" id="{AAAF3FD3-EEF5-E64A-9AC9-EACF9F3B5972}"/>
              </a:ext>
            </a:extLst>
          </p:cNvPr>
          <p:cNvSpPr txBox="1">
            <a:spLocks/>
          </p:cNvSpPr>
          <p:nvPr/>
        </p:nvSpPr>
        <p:spPr>
          <a:xfrm>
            <a:off x="174552" y="969251"/>
            <a:ext cx="4256956" cy="3494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Objective: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Looking for a better way to separate the influence of the regional and global surface air temperature changes from the greenhouse gas forcing and nature variability.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Approach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Analyzing the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HadCRU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data along CMIP5 data and using rotated EOF analysis to derive nature mode variability. 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Results/Impacts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1600" dirty="0"/>
              <a:t>Here, we find a </a:t>
            </a:r>
            <a:r>
              <a:rPr lang="en-US" sz="1600" dirty="0" smtClean="0"/>
              <a:t>physically based </a:t>
            </a:r>
            <a:r>
              <a:rPr lang="en-US" sz="1600" dirty="0"/>
              <a:t>quasi-linear relationship </a:t>
            </a:r>
            <a:r>
              <a:rPr lang="en-US" sz="1600" dirty="0" smtClean="0"/>
              <a:t>between transient </a:t>
            </a:r>
            <a:r>
              <a:rPr lang="en-US" sz="1600" dirty="0"/>
              <a:t>GMSAT and well-mixed </a:t>
            </a:r>
            <a:r>
              <a:rPr lang="en-US" sz="1600" dirty="0" smtClean="0"/>
              <a:t>GHG changes </a:t>
            </a:r>
            <a:r>
              <a:rPr lang="en-US" sz="1600" dirty="0"/>
              <a:t>for both observations and model simulations. With AMV and PDV defined as the combination of variability over both </a:t>
            </a:r>
            <a:r>
              <a:rPr lang="en-US" sz="1600" dirty="0" smtClean="0"/>
              <a:t>the Atlantic </a:t>
            </a:r>
            <a:r>
              <a:rPr lang="en-US" sz="1600" dirty="0"/>
              <a:t>and Pacific basins after the GHG-related trend is removed, we show that the observed GMSAT changes from 1880 to </a:t>
            </a:r>
            <a:r>
              <a:rPr lang="en-US" sz="1600" dirty="0" smtClean="0"/>
              <a:t>2017 on </a:t>
            </a:r>
            <a:r>
              <a:rPr lang="en-US" sz="1600" dirty="0"/>
              <a:t>multi-decadal or longer timescales receive contributions of about 70% from GHGs, while AMV and PDV together account </a:t>
            </a:r>
            <a:r>
              <a:rPr lang="en-US" sz="1600" dirty="0" smtClean="0"/>
              <a:t>for roughly </a:t>
            </a:r>
            <a:r>
              <a:rPr lang="en-US" sz="1600" dirty="0"/>
              <a:t>30%. Moreover, AMV contributes more to time-evolving GMSAT on multi-decadal and longer timescales, but PDV </a:t>
            </a:r>
            <a:r>
              <a:rPr lang="en-US" sz="1600" dirty="0" smtClean="0"/>
              <a:t>leads AMV </a:t>
            </a:r>
            <a:r>
              <a:rPr lang="en-US" sz="1600" dirty="0"/>
              <a:t>on decadal timescales with comparable contributions to GMSAT trends</a:t>
            </a:r>
            <a:r>
              <a:rPr lang="en-US" sz="1600" dirty="0" smtClean="0"/>
              <a:t>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BEA4E4-5CD6-B747-9B22-CC86CE543FD9}"/>
              </a:ext>
            </a:extLst>
          </p:cNvPr>
          <p:cNvSpPr/>
          <p:nvPr/>
        </p:nvSpPr>
        <p:spPr>
          <a:xfrm>
            <a:off x="4217325" y="1444153"/>
            <a:ext cx="428367" cy="505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51502" t="60791" r="3444"/>
          <a:stretch/>
        </p:blipFill>
        <p:spPr>
          <a:xfrm rot="16200000">
            <a:off x="4961232" y="55962"/>
            <a:ext cx="2380085" cy="33463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-440" t="3401" r="440" b="67554"/>
          <a:stretch/>
        </p:blipFill>
        <p:spPr>
          <a:xfrm>
            <a:off x="4398530" y="2903221"/>
            <a:ext cx="4479189" cy="23783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/>
          <a:srcRect l="2211" t="2446" b="66350"/>
          <a:stretch/>
        </p:blipFill>
        <p:spPr>
          <a:xfrm>
            <a:off x="8036642" y="516931"/>
            <a:ext cx="3975810" cy="2177226"/>
          </a:xfrm>
          <a:prstGeom prst="rect">
            <a:avLst/>
          </a:prstGeom>
        </p:spPr>
      </p:pic>
      <p:pic>
        <p:nvPicPr>
          <p:cNvPr id="1026" name="Picture 2" descr="cgd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73" b="18131"/>
          <a:stretch/>
        </p:blipFill>
        <p:spPr bwMode="auto">
          <a:xfrm>
            <a:off x="4388286" y="6322096"/>
            <a:ext cx="746422" cy="47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ncar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235" y="6272448"/>
            <a:ext cx="1746548" cy="56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79509" y="2009859"/>
            <a:ext cx="482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89844" y="1065128"/>
            <a:ext cx="493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43306" y="4452456"/>
            <a:ext cx="411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791851" y="2643917"/>
            <a:ext cx="32206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Panel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shows the relationship between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HadCRU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global mean surface temperature and equivalent CO</a:t>
            </a:r>
            <a:r>
              <a:rPr lang="en-US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(including all well-mixed greenhouse gases). Panel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multiple linear regression of global mean temperature and the CO</a:t>
            </a:r>
            <a:r>
              <a:rPr lang="en-US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_e, AMV and PDV. Panel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rotated EOF principle component 1 and 2 (AMV and PDV) and classic IPO and AMO indices.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0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246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Pritchard</dc:creator>
  <cp:lastModifiedBy>Stephanie Shearer</cp:lastModifiedBy>
  <cp:revision>22</cp:revision>
  <dcterms:created xsi:type="dcterms:W3CDTF">2019-01-21T20:59:35Z</dcterms:created>
  <dcterms:modified xsi:type="dcterms:W3CDTF">2019-07-03T16:32:53Z</dcterms:modified>
</cp:coreProperties>
</file>