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10058400" cy="7772400"/>
  <p:notesSz cx="6985000" cy="9283700"/>
  <p:defaultTextStyle>
    <a:defPPr>
      <a:defRPr lang="en-US"/>
    </a:defPPr>
    <a:lvl1pPr marL="0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66"/>
    <a:srgbClr val="000000"/>
    <a:srgbClr val="FFFFFF"/>
    <a:srgbClr val="00FFFF"/>
    <a:srgbClr val="68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0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186" y="4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2928" y="-77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7743F-9F2F-F946-B4B9-95F2F60FB6A2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6FB101-B1F6-3440-94F2-864600494A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123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44645EDD-FE25-044D-B57A-0CCE6925436F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6913"/>
            <a:ext cx="45053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398D3C4-4A05-554B-9132-75328EA933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04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  <a:prstGeom prst="rect">
            <a:avLst/>
          </a:prstGeom>
        </p:spPr>
        <p:txBody>
          <a:bodyPr lIns="101849" tIns="50925" rIns="101849" bIns="50925"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4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9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7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9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1739795"/>
            <a:ext cx="4444207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2464859"/>
            <a:ext cx="4444207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2"/>
            <a:ext cx="6035040" cy="642303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3600"/>
            </a:lvl1pPr>
            <a:lvl2pPr marL="509245" indent="0">
              <a:buNone/>
              <a:defRPr sz="3100"/>
            </a:lvl2pPr>
            <a:lvl3pPr marL="1018493" indent="0">
              <a:buNone/>
              <a:defRPr sz="2700"/>
            </a:lvl3pPr>
            <a:lvl4pPr marL="1527738" indent="0">
              <a:buNone/>
              <a:defRPr sz="2200"/>
            </a:lvl4pPr>
            <a:lvl5pPr marL="2036984" indent="0">
              <a:buNone/>
              <a:defRPr sz="2200"/>
            </a:lvl5pPr>
            <a:lvl6pPr marL="2546231" indent="0">
              <a:buNone/>
              <a:defRPr sz="2200"/>
            </a:lvl6pPr>
            <a:lvl7pPr marL="3055476" indent="0">
              <a:buNone/>
              <a:defRPr sz="2200"/>
            </a:lvl7pPr>
            <a:lvl8pPr marL="3564722" indent="0">
              <a:buNone/>
              <a:defRPr sz="2200"/>
            </a:lvl8pPr>
            <a:lvl9pPr marL="4073969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5"/>
            <a:ext cx="6035040" cy="912177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4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35" indent="-381935" algn="l" defTabSz="50924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525" indent="-318279" algn="l" defTabSz="50924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14" indent="-254624" algn="l" defTabSz="5092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362" indent="-254624" algn="l" defTabSz="50924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607" indent="-254624" algn="l" defTabSz="50924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853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100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345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591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45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493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738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984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231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476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722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969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41909" y="4326431"/>
            <a:ext cx="4821398" cy="2407285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/>
              <a:t>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 Climate System Model version 4 (CCSM4) with 1 degree resolution and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Flexible Global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Ocean—Atmosphere—Land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model Grid-point Version 2 (FGOALS-g2) </a:t>
            </a:r>
            <a:r>
              <a:rPr lang="en-US" sz="14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our tools.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Preindustrial control run (with all </a:t>
            </a:r>
            <a:r>
              <a:rPr lang="en-US" sz="1400" kern="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forcings</a:t>
            </a:r>
            <a:r>
              <a:rPr lang="en-US" sz="14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fixed at AD 1850 level) and the RCP8.5 stabilization run (with all </a:t>
            </a:r>
            <a:r>
              <a:rPr lang="en-US" sz="1400" kern="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forcings</a:t>
            </a:r>
            <a:r>
              <a:rPr lang="en-US" sz="14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fixed at AD 2300 level)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 Asian Summer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Monsoon,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Southern Hemisphere </a:t>
            </a:r>
            <a:r>
              <a:rPr 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Circulation, across-equatorial mass transport, Atlantic meridional overturning circulation.</a:t>
            </a:r>
            <a:endParaRPr lang="en-US" sz="1400" kern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18824" eaLnBrk="0">
              <a:spcBef>
                <a:spcPct val="20000"/>
              </a:spcBef>
              <a:defRPr/>
            </a:pPr>
            <a:endParaRPr lang="en-US" sz="14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861560" y="4312162"/>
            <a:ext cx="5113020" cy="2392892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 smtClean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The observed close relationship between </a:t>
            </a:r>
            <a:r>
              <a:rPr lang="en-US" sz="1600" dirty="0" err="1">
                <a:solidFill>
                  <a:srgbClr val="0070C0"/>
                </a:solidFill>
              </a:rPr>
              <a:t>between</a:t>
            </a:r>
            <a:r>
              <a:rPr lang="en-US" sz="1600" dirty="0">
                <a:solidFill>
                  <a:srgbClr val="0070C0"/>
                </a:solidFill>
              </a:rPr>
              <a:t> the East Asian Summer Monsoon (EASM) and Southern Hemisphere (SH) circulation on </a:t>
            </a:r>
            <a:r>
              <a:rPr lang="en-US" sz="1600" dirty="0" err="1">
                <a:solidFill>
                  <a:srgbClr val="0070C0"/>
                </a:solidFill>
              </a:rPr>
              <a:t>interannual</a:t>
            </a:r>
            <a:r>
              <a:rPr lang="en-US" sz="1600" dirty="0">
                <a:solidFill>
                  <a:srgbClr val="0070C0"/>
                </a:solidFill>
              </a:rPr>
              <a:t> timescales is a phenomena which depends on the background climate states. </a:t>
            </a:r>
            <a:endParaRPr lang="en-US" sz="16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With </a:t>
            </a:r>
            <a:r>
              <a:rPr lang="en-US" sz="1600" dirty="0">
                <a:solidFill>
                  <a:srgbClr val="0070C0"/>
                </a:solidFill>
              </a:rPr>
              <a:t>a significantly weakened </a:t>
            </a:r>
            <a:r>
              <a:rPr lang="en-US" sz="1600" dirty="0" smtClean="0">
                <a:solidFill>
                  <a:srgbClr val="0070C0"/>
                </a:solidFill>
              </a:rPr>
              <a:t>AMOC under RCP8.5 scenario, </a:t>
            </a:r>
            <a:r>
              <a:rPr lang="en-US" sz="1600" dirty="0">
                <a:solidFill>
                  <a:srgbClr val="0070C0"/>
                </a:solidFill>
              </a:rPr>
              <a:t>this relationship weakens in association to the changes of the across-equatorial Hadley Cell. </a:t>
            </a:r>
            <a:endParaRPr lang="en-US" sz="16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250" y="829175"/>
            <a:ext cx="4822408" cy="32729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defRPr/>
            </a:pPr>
            <a:r>
              <a:rPr lang="en-US" sz="2200" b="1" u="sng" dirty="0" smtClean="0">
                <a:solidFill>
                  <a:srgbClr val="000000"/>
                </a:solidFill>
              </a:rPr>
              <a:t>Objective</a:t>
            </a:r>
          </a:p>
          <a:p>
            <a:pPr>
              <a:defRPr/>
            </a:pPr>
            <a:r>
              <a:rPr lang="en-US" sz="1600" dirty="0" smtClean="0">
                <a:solidFill>
                  <a:srgbClr val="0070C0"/>
                </a:solidFill>
              </a:rPr>
              <a:t>Previous </a:t>
            </a:r>
            <a:r>
              <a:rPr lang="en-US" sz="1600" dirty="0">
                <a:solidFill>
                  <a:srgbClr val="0070C0"/>
                </a:solidFill>
              </a:rPr>
              <a:t>studies show a close relationship between the East Asian Summer Monsoon (EASM) and Southern Hemisphere (SH) circulation on </a:t>
            </a:r>
            <a:r>
              <a:rPr lang="en-US" sz="1600" dirty="0" err="1">
                <a:solidFill>
                  <a:srgbClr val="0070C0"/>
                </a:solidFill>
              </a:rPr>
              <a:t>interannual</a:t>
            </a:r>
            <a:r>
              <a:rPr lang="en-US" sz="1600" dirty="0">
                <a:solidFill>
                  <a:srgbClr val="0070C0"/>
                </a:solidFill>
              </a:rPr>
              <a:t> timescales. In this study, we investigate whether this close relationship will change under intensive greenhouse-gas effect by analyzing simulations under two different climate background states: preindustrial era and Representative Concentration Pathway (RCP) 8.5 stabilization from the Community Climate System Model Version 4 (</a:t>
            </a:r>
            <a:r>
              <a:rPr lang="en-US" sz="1600" dirty="0" smtClean="0">
                <a:solidFill>
                  <a:srgbClr val="0070C0"/>
                </a:solidFill>
              </a:rPr>
              <a:t>CCSM4</a:t>
            </a:r>
            <a:endParaRPr lang="en-US" sz="1600" b="1" u="sng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116" y="7170160"/>
            <a:ext cx="10016620" cy="81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/>
          <a:p>
            <a:r>
              <a:rPr lang="en-US" sz="1600" dirty="0">
                <a:latin typeface="Agency FB" panose="020B0503020202020204" pitchFamily="34" charset="0"/>
              </a:rPr>
              <a:t>Yu, T., P. </a:t>
            </a:r>
            <a:r>
              <a:rPr lang="en-US" sz="1600" dirty="0" err="1">
                <a:latin typeface="Agency FB" panose="020B0503020202020204" pitchFamily="34" charset="0"/>
              </a:rPr>
              <a:t>Guo</a:t>
            </a:r>
            <a:r>
              <a:rPr lang="en-US" sz="1600" dirty="0">
                <a:latin typeface="Agency FB" panose="020B0503020202020204" pitchFamily="34" charset="0"/>
              </a:rPr>
              <a:t>, J. Cheng, </a:t>
            </a:r>
            <a:r>
              <a:rPr lang="en-US" sz="1600" b="1" dirty="0">
                <a:latin typeface="Agency FB" panose="020B0503020202020204" pitchFamily="34" charset="0"/>
              </a:rPr>
              <a:t>A. Hu</a:t>
            </a:r>
            <a:r>
              <a:rPr lang="en-US" sz="1600" dirty="0">
                <a:latin typeface="Agency FB" panose="020B0503020202020204" pitchFamily="34" charset="0"/>
              </a:rPr>
              <a:t>, P. Lin, Y. Yu, 2018, Reduced connection between the East Asian Summer Monsoon and Southern Hemisphere Circulation on </a:t>
            </a:r>
            <a:r>
              <a:rPr lang="en-US" sz="1600" dirty="0" err="1">
                <a:latin typeface="Agency FB" panose="020B0503020202020204" pitchFamily="34" charset="0"/>
              </a:rPr>
              <a:t>interannual</a:t>
            </a:r>
            <a:r>
              <a:rPr lang="en-US" sz="1600" dirty="0">
                <a:latin typeface="Agency FB" panose="020B0503020202020204" pitchFamily="34" charset="0"/>
              </a:rPr>
              <a:t> timescales under intense global warming, Climate Dynamics, published online March 21, 2018, </a:t>
            </a:r>
            <a:r>
              <a:rPr lang="en-US" sz="1600" dirty="0" err="1">
                <a:latin typeface="Agency FB" panose="020B0503020202020204" pitchFamily="34" charset="0"/>
              </a:rPr>
              <a:t>doi</a:t>
            </a:r>
            <a:r>
              <a:rPr lang="en-US" sz="1600" dirty="0">
                <a:latin typeface="Agency FB" panose="020B0503020202020204" pitchFamily="34" charset="0"/>
              </a:rPr>
              <a:t>: 10.1007/s00382-018-4121-7.</a:t>
            </a:r>
          </a:p>
          <a:p>
            <a:endParaRPr lang="en-US" sz="1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1231"/>
            <a:ext cx="9974579" cy="779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pPr algn="ctr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connection between the East Asian Summer Monsoon and Southern Hemisphere Circulation on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interannual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timescales under intense global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warming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8403" y="7170160"/>
            <a:ext cx="9978149" cy="560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92087" y="4368766"/>
            <a:ext cx="9614853" cy="1799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842908" y="836348"/>
            <a:ext cx="20399" cy="6260906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90022" y="3160006"/>
            <a:ext cx="521035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 smtClean="0">
                <a:solidFill>
                  <a:srgbClr val="FF0000"/>
                </a:solidFill>
                <a:latin typeface="Agency FB" panose="020B0503020202020204" pitchFamily="34" charset="0"/>
                <a:ea typeface="SimSun" panose="02010600030101010101" pitchFamily="2" charset="-122"/>
              </a:rPr>
              <a:t>Figure 1. </a:t>
            </a:r>
            <a:r>
              <a:rPr lang="en-US" sz="1200" dirty="0">
                <a:latin typeface="Agency FB" panose="020B0503020202020204" pitchFamily="34" charset="0"/>
              </a:rPr>
              <a:t>Total </a:t>
            </a:r>
            <a:r>
              <a:rPr lang="en-US" sz="1200" b="1" dirty="0">
                <a:latin typeface="Agency FB" panose="020B0503020202020204" pitchFamily="34" charset="0"/>
              </a:rPr>
              <a:t>a </a:t>
            </a:r>
            <a:r>
              <a:rPr lang="en-US" sz="1200" dirty="0">
                <a:latin typeface="Agency FB" panose="020B0503020202020204" pitchFamily="34" charset="0"/>
              </a:rPr>
              <a:t>monsoonal </a:t>
            </a:r>
            <a:r>
              <a:rPr lang="en-US" sz="1200" b="1" dirty="0">
                <a:latin typeface="Agency FB" panose="020B0503020202020204" pitchFamily="34" charset="0"/>
              </a:rPr>
              <a:t>c </a:t>
            </a:r>
            <a:r>
              <a:rPr lang="en-US" sz="1200" dirty="0" smtClean="0">
                <a:latin typeface="Agency FB" panose="020B0503020202020204" pitchFamily="34" charset="0"/>
              </a:rPr>
              <a:t>extra-monsoonal Mass Stream </a:t>
            </a:r>
            <a:r>
              <a:rPr lang="en-US" sz="1200" dirty="0">
                <a:latin typeface="Agency FB" panose="020B0503020202020204" pitchFamily="34" charset="0"/>
              </a:rPr>
              <a:t>Function (MSF) of CCSM4 </a:t>
            </a:r>
            <a:r>
              <a:rPr lang="en-US" sz="1200" dirty="0" err="1">
                <a:latin typeface="Agency FB" panose="020B0503020202020204" pitchFamily="34" charset="0"/>
              </a:rPr>
              <a:t>piControl</a:t>
            </a:r>
            <a:r>
              <a:rPr lang="en-US" sz="1200" dirty="0">
                <a:latin typeface="Agency FB" panose="020B0503020202020204" pitchFamily="34" charset="0"/>
              </a:rPr>
              <a:t> climatology (in </a:t>
            </a:r>
            <a:r>
              <a:rPr lang="en-US" sz="1200" dirty="0" smtClean="0">
                <a:latin typeface="Agency FB" panose="020B0503020202020204" pitchFamily="34" charset="0"/>
              </a:rPr>
              <a:t>contour) and </a:t>
            </a:r>
            <a:r>
              <a:rPr lang="en-US" sz="1200" dirty="0">
                <a:latin typeface="Agency FB" panose="020B0503020202020204" pitchFamily="34" charset="0"/>
              </a:rPr>
              <a:t>RCP8.5 anomalies (in shade). </a:t>
            </a:r>
            <a:r>
              <a:rPr lang="en-US" sz="1200" dirty="0" smtClean="0">
                <a:latin typeface="Agency FB" panose="020B0503020202020204" pitchFamily="34" charset="0"/>
              </a:rPr>
              <a:t>The</a:t>
            </a:r>
            <a:r>
              <a:rPr lang="en-US" sz="1200" dirty="0">
                <a:latin typeface="Agency FB" panose="020B0503020202020204" pitchFamily="34" charset="0"/>
              </a:rPr>
              <a:t> </a:t>
            </a:r>
            <a:r>
              <a:rPr lang="en-US" sz="1200" dirty="0" smtClean="0">
                <a:latin typeface="Agency FB" panose="020B0503020202020204" pitchFamily="34" charset="0"/>
              </a:rPr>
              <a:t>maximum </a:t>
            </a:r>
            <a:r>
              <a:rPr lang="en-US" sz="1200" dirty="0">
                <a:latin typeface="Agency FB" panose="020B0503020202020204" pitchFamily="34" charset="0"/>
              </a:rPr>
              <a:t>absolute value of the total MSF at the equator is defined </a:t>
            </a:r>
            <a:r>
              <a:rPr lang="en-US" sz="1200" dirty="0" smtClean="0">
                <a:latin typeface="Agency FB" panose="020B0503020202020204" pitchFamily="34" charset="0"/>
              </a:rPr>
              <a:t>as the </a:t>
            </a:r>
            <a:r>
              <a:rPr lang="en-US" sz="1200" dirty="0">
                <a:latin typeface="Agency FB" panose="020B0503020202020204" pitchFamily="34" charset="0"/>
              </a:rPr>
              <a:t>Interhemispheric Mass Exchange Index (IMEI). Monsoonal </a:t>
            </a:r>
            <a:r>
              <a:rPr lang="en-US" sz="1200" dirty="0" smtClean="0">
                <a:latin typeface="Agency FB" panose="020B0503020202020204" pitchFamily="34" charset="0"/>
              </a:rPr>
              <a:t>IMEI </a:t>
            </a:r>
            <a:r>
              <a:rPr lang="en-US" sz="1200" dirty="0" err="1">
                <a:latin typeface="Agency FB" panose="020B0503020202020204" pitchFamily="34" charset="0"/>
              </a:rPr>
              <a:t>interannual</a:t>
            </a:r>
            <a:r>
              <a:rPr lang="en-US" sz="1200" dirty="0">
                <a:latin typeface="Agency FB" panose="020B0503020202020204" pitchFamily="34" charset="0"/>
              </a:rPr>
              <a:t> correlation with SLP (shading) and 850 </a:t>
            </a:r>
            <a:r>
              <a:rPr lang="en-US" sz="1200" dirty="0" err="1">
                <a:latin typeface="Agency FB" panose="020B0503020202020204" pitchFamily="34" charset="0"/>
              </a:rPr>
              <a:t>hPa</a:t>
            </a:r>
            <a:r>
              <a:rPr lang="en-US" sz="1200" dirty="0">
                <a:latin typeface="Agency FB" panose="020B0503020202020204" pitchFamily="34" charset="0"/>
              </a:rPr>
              <a:t> winds (</a:t>
            </a:r>
            <a:r>
              <a:rPr lang="en-US" sz="1200" dirty="0" smtClean="0">
                <a:latin typeface="Agency FB" panose="020B0503020202020204" pitchFamily="34" charset="0"/>
              </a:rPr>
              <a:t>vectors) of </a:t>
            </a:r>
            <a:r>
              <a:rPr lang="en-US" sz="1200" b="1" dirty="0">
                <a:latin typeface="Agency FB" panose="020B0503020202020204" pitchFamily="34" charset="0"/>
              </a:rPr>
              <a:t>b </a:t>
            </a:r>
            <a:r>
              <a:rPr lang="en-US" sz="1200" dirty="0" err="1">
                <a:latin typeface="Agency FB" panose="020B0503020202020204" pitchFamily="34" charset="0"/>
              </a:rPr>
              <a:t>piControl</a:t>
            </a:r>
            <a:r>
              <a:rPr lang="en-US" sz="1200" dirty="0">
                <a:latin typeface="Agency FB" panose="020B0503020202020204" pitchFamily="34" charset="0"/>
              </a:rPr>
              <a:t> and </a:t>
            </a:r>
            <a:r>
              <a:rPr lang="en-US" sz="1200" b="1" dirty="0">
                <a:latin typeface="Agency FB" panose="020B0503020202020204" pitchFamily="34" charset="0"/>
              </a:rPr>
              <a:t>d </a:t>
            </a:r>
            <a:r>
              <a:rPr lang="en-US" sz="1200" dirty="0">
                <a:latin typeface="Agency FB" panose="020B0503020202020204" pitchFamily="34" charset="0"/>
              </a:rPr>
              <a:t>RCP8.5 simulation. Only the </a:t>
            </a:r>
            <a:r>
              <a:rPr lang="en-US" sz="1200" dirty="0" err="1" smtClean="0">
                <a:latin typeface="Agency FB" panose="020B0503020202020204" pitchFamily="34" charset="0"/>
              </a:rPr>
              <a:t>coefficientsand</a:t>
            </a:r>
            <a:r>
              <a:rPr lang="en-US" sz="1200" dirty="0" smtClean="0">
                <a:latin typeface="Agency FB" panose="020B0503020202020204" pitchFamily="34" charset="0"/>
              </a:rPr>
              <a:t> </a:t>
            </a:r>
            <a:r>
              <a:rPr lang="en-US" sz="1200" dirty="0">
                <a:latin typeface="Agency FB" panose="020B0503020202020204" pitchFamily="34" charset="0"/>
              </a:rPr>
              <a:t>vectors (at least one direction) that are statistically significant at</a:t>
            </a:r>
          </a:p>
          <a:p>
            <a:r>
              <a:rPr lang="en-US" sz="1200" dirty="0">
                <a:latin typeface="Agency FB" panose="020B0503020202020204" pitchFamily="34" charset="0"/>
              </a:rPr>
              <a:t>the 95% confidence level are plotted</a:t>
            </a:r>
            <a:r>
              <a:rPr lang="en-US" sz="1200" dirty="0" smtClean="0">
                <a:latin typeface="Agency FB" panose="020B0503020202020204" pitchFamily="34" charset="0"/>
              </a:rPr>
              <a:t>.</a:t>
            </a:r>
            <a:endParaRPr lang="en-US" sz="1200" dirty="0">
              <a:solidFill>
                <a:srgbClr val="FF0000"/>
              </a:solidFill>
              <a:latin typeface="Agency FB" panose="020B0503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361" y="808430"/>
            <a:ext cx="4081866" cy="245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880014"/>
      </p:ext>
    </p:extLst>
  </p:cSld>
  <p:clrMapOvr>
    <a:masterClrMapping/>
  </p:clrMapOvr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20351</TotalTime>
  <Words>387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SimSun</vt:lpstr>
      <vt:lpstr>Agency FB</vt:lpstr>
      <vt:lpstr>Arial</vt:lpstr>
      <vt:lpstr>Calibri</vt:lpstr>
      <vt:lpstr>Comic Sans MS</vt:lpstr>
      <vt:lpstr>Times New Roman</vt:lpstr>
      <vt:lpstr>DOE-CA_Site_Review_Template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Shearer</dc:creator>
  <cp:lastModifiedBy>Stephanie Shearer</cp:lastModifiedBy>
  <cp:revision>267</cp:revision>
  <dcterms:created xsi:type="dcterms:W3CDTF">2012-05-10T21:40:48Z</dcterms:created>
  <dcterms:modified xsi:type="dcterms:W3CDTF">2018-04-23T17:11:42Z</dcterms:modified>
</cp:coreProperties>
</file>