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72"/>
    <p:restoredTop sz="94647"/>
  </p:normalViewPr>
  <p:slideViewPr>
    <p:cSldViewPr snapToGrid="0" snapToObjects="1">
      <p:cViewPr varScale="1">
        <p:scale>
          <a:sx n="88" d="100"/>
          <a:sy n="88" d="100"/>
        </p:scale>
        <p:origin x="60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C84B0-B5AC-8242-A5BF-8024D09C5B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946D4D-DFA6-3D4E-9142-823D0A5104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43D453-A21A-464C-8F3B-5DBC10CDB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56DF-0A81-A14B-AA86-C8EDD1E859E7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C6DEE4-B33C-BF49-A88C-28E7EE40B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2A1EC-9649-4643-B0AB-E2DCF6462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6996-BA74-5841-AC0F-A18822EAD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640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933E3-DD53-3640-9873-580712977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B530F5-653C-CA4A-8CDA-7CD156FA2A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B5885-80AC-5C49-8BA1-7F0577C1A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56DF-0A81-A14B-AA86-C8EDD1E859E7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30CEE0-0A42-CE45-9FB8-E893960F3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0E3FB1-1B6F-1740-AC3B-482FA823F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6996-BA74-5841-AC0F-A18822EAD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760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2CF7C1-6CBA-1F4F-B6B9-E51E840589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81D5C0-B4B4-BC41-91E1-6AEEA9CE4D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B1AB89-4155-8040-B371-DFD318B55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56DF-0A81-A14B-AA86-C8EDD1E859E7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02ABA2-9FE6-5B4F-A841-20D683734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89FDBB-D0D6-8E4B-A98A-E0D4060B1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6996-BA74-5841-AC0F-A18822EAD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397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18B3A-0427-BA4C-85A3-BE6E4BDB0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436AC3-6A34-E448-B3F1-D1A3830AC4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D827C7-6163-3247-BA71-FD598FE79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56DF-0A81-A14B-AA86-C8EDD1E859E7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DDDDD0-7624-CC4D-9ADA-AAFCE6508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C10901-AA9D-3741-AE7F-EFE6A29E8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6996-BA74-5841-AC0F-A18822EAD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515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C6512-5458-2F48-9D85-696AF1E89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7917B8-685B-054A-978F-68ECE16281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BD03D2-5907-744C-9555-FC1117082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56DF-0A81-A14B-AA86-C8EDD1E859E7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BA3C4-B7A0-AE42-8385-D9BBC3966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333693-11E4-424C-87EB-905BC4383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6996-BA74-5841-AC0F-A18822EAD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550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EBA6D-BD55-AF4D-9B88-5ADD567AD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72CD63-48B3-7C4B-B5CF-4EB3600145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9AC2B-0A1F-B344-BD9A-6C8354B072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840082-0C2A-8549-B660-CE0267BD3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56DF-0A81-A14B-AA86-C8EDD1E859E7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13CC6A-E8C0-1745-9ADA-3A548C183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B50967-F7B7-354D-AED0-FACBDF501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6996-BA74-5841-AC0F-A18822EAD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947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C8CCC-EDB9-DE4F-9837-8992A7467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AFFAA9-7BC6-E349-9242-4EF0B8A7CC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473FF1-45FF-844C-826F-806D40DB76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ED1C88-2D9E-4A47-B38E-6DA87A155A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376165-3DDD-DC49-AB1D-6BFDA73A4A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EEB8C7-6BCD-7741-BD59-3AD1EB051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56DF-0A81-A14B-AA86-C8EDD1E859E7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2B7351-294F-4842-A85F-C5458B1E8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1D03D2-2B76-FA41-997D-89966DD5F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6996-BA74-5841-AC0F-A18822EAD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560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95E97-E1D3-8148-9E67-576CE7B47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20ACB7-2CF2-A249-8EDD-D93152979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56DF-0A81-A14B-AA86-C8EDD1E859E7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CFEA8D-3E03-414D-9A19-388CAB9D0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B85CC0-2175-0948-8D61-7B9AE0C7A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6996-BA74-5841-AC0F-A18822EAD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5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82ED71-A714-A44A-B6C3-EB6172097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56DF-0A81-A14B-AA86-C8EDD1E859E7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EFA4FF-AE2C-2B43-9BD2-EA4DD1065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09B42D-80BE-3B4D-BB68-9C9F1B55A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6996-BA74-5841-AC0F-A18822EAD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14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21045-FC92-E446-B719-CEE594454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7513B7-9293-FB41-96D8-F259060ACD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1C5928-9515-5C47-9DB8-50E41A9B5E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994D0C-9CF3-8548-BEE0-7F4BFA23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56DF-0A81-A14B-AA86-C8EDD1E859E7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85762B-CA09-8642-B906-8FBA7D7C2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F38B03-84F1-3D43-8A04-BFCE6546F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6996-BA74-5841-AC0F-A18822EAD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209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4134D-6CEF-0846-BE20-BA1C797C1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4D1AE3-0A3A-1845-AFAC-DA70EB3050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38D4E8-A04E-3548-A315-DD7FAE7F27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4EB4E8-A70D-AA4A-8A1D-55AEC74A5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56DF-0A81-A14B-AA86-C8EDD1E859E7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8CAC84-D629-5E4D-A910-818241A14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7F4C55-1B9B-1940-8E4F-A9CAC8458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6996-BA74-5841-AC0F-A18822EAD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221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C5E8F1-A942-BA4A-AE92-76F91173A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1D312E-9006-0347-B0A5-308BE253CF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A94E02-F3B1-434D-BD6D-87F60317F7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456DF-0A81-A14B-AA86-C8EDD1E859E7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5AD956-A09C-6944-B8F5-ABD2B26EE4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DCF463-5C16-4F45-ACAF-6EFE472088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46996-BA74-5841-AC0F-A18822EAD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038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13" Type="http://schemas.openxmlformats.org/officeDocument/2006/relationships/hyperlink" Target="https://www-sciencedirect-com.cuucar.idm.oclc.org/science/article/pii/S0277379121003371#bib4" TargetMode="External"/><Relationship Id="rId3" Type="http://schemas.openxmlformats.org/officeDocument/2006/relationships/image" Target="../media/image2.tiff"/><Relationship Id="rId7" Type="http://schemas.openxmlformats.org/officeDocument/2006/relationships/hyperlink" Target="https://www-sciencedirect-com.cuucar.idm.oclc.org/topics/earth-and-planetary-sciences/holocene" TargetMode="External"/><Relationship Id="rId12" Type="http://schemas.openxmlformats.org/officeDocument/2006/relationships/hyperlink" Target="https://www-sciencedirect-com.cuucar.idm.oclc.org/science/article/pii/S0277379121003371#bib69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-sciencedirect-com.cuucar.idm.oclc.org/topics/earth-and-planetary-sciences/last-glacial-maximum" TargetMode="External"/><Relationship Id="rId11" Type="http://schemas.openxmlformats.org/officeDocument/2006/relationships/hyperlink" Target="https://www-sciencedirect-com.cuucar.idm.oclc.org/topics/earth-and-planetary-sciences/radiative-forcing" TargetMode="External"/><Relationship Id="rId5" Type="http://schemas.openxmlformats.org/officeDocument/2006/relationships/hyperlink" Target="https://www-sciencedirect-com.cuucar.idm.oclc.org/topics/earth-and-planetary-sciences/hydrogen-isotope" TargetMode="External"/><Relationship Id="rId15" Type="http://schemas.openxmlformats.org/officeDocument/2006/relationships/image" Target="../media/image4.jpg"/><Relationship Id="rId10" Type="http://schemas.openxmlformats.org/officeDocument/2006/relationships/hyperlink" Target="https://www-sciencedirect-com.cuucar.idm.oclc.org/topics/earth-and-planetary-sciences/temperature-anomaly" TargetMode="External"/><Relationship Id="rId4" Type="http://schemas.openxmlformats.org/officeDocument/2006/relationships/hyperlink" Target="https://www-sciencedirect-com.cuucar.idm.oclc.org/topics/earth-and-planetary-sciences/beringia" TargetMode="External"/><Relationship Id="rId9" Type="http://schemas.openxmlformats.org/officeDocument/2006/relationships/hyperlink" Target="https://www-sciencedirect-com.cuucar.idm.oclc.org/science/article/pii/S0277379121003371#bib77" TargetMode="External"/><Relationship Id="rId14" Type="http://schemas.openxmlformats.org/officeDocument/2006/relationships/hyperlink" Target="https://doi.org/10.1016/j.quascirev.2021.10713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g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73" b="18131"/>
          <a:stretch/>
        </p:blipFill>
        <p:spPr bwMode="auto">
          <a:xfrm>
            <a:off x="4388286" y="6322096"/>
            <a:ext cx="746422" cy="475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F2A06BB-C25A-EA44-A8AC-8606A4495173}"/>
              </a:ext>
            </a:extLst>
          </p:cNvPr>
          <p:cNvSpPr txBox="1"/>
          <p:nvPr/>
        </p:nvSpPr>
        <p:spPr>
          <a:xfrm>
            <a:off x="-37708" y="-41067"/>
            <a:ext cx="1214678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Lacustrine leaf wax hydrogen isotopes indicate strong regional climate feedbacks in Beringia since the last ice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age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4FC2D94-20FC-EA42-BB42-2D9AFFA267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79095" y="6332896"/>
            <a:ext cx="2767689" cy="464649"/>
          </a:xfrm>
          <a:prstGeom prst="rect">
            <a:avLst/>
          </a:prstGeom>
        </p:spPr>
      </p:pic>
      <p:sp>
        <p:nvSpPr>
          <p:cNvPr id="5" name="Shape 113">
            <a:extLst>
              <a:ext uri="{FF2B5EF4-FFF2-40B4-BE49-F238E27FC236}">
                <a16:creationId xmlns:a16="http://schemas.microsoft.com/office/drawing/2014/main" id="{AAAF3FD3-EEF5-E64A-9AC9-EACF9F3B5972}"/>
              </a:ext>
            </a:extLst>
          </p:cNvPr>
          <p:cNvSpPr txBox="1">
            <a:spLocks/>
          </p:cNvSpPr>
          <p:nvPr/>
        </p:nvSpPr>
        <p:spPr>
          <a:xfrm>
            <a:off x="26855" y="1132295"/>
            <a:ext cx="7647854" cy="34941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Objective: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Late-Quaternary climate of 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4" tooltip="Learn more about Beringia from ScienceDirect's AI-generated Topic Pages"/>
              </a:rPr>
              <a:t>Beringia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remains unresolved despite the region's role in modulating glacial-interglacial climate and as the likely conduit for human dispersal into the Americas. Here, we investigate Beringian temperature change using an ∼32,000-year lacustrine record of leaf wax 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5" tooltip="Learn more about hydrogen isotope from ScienceDirect's AI-generated Topic Pages"/>
              </a:rPr>
              <a:t>hydrogen isotope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ratios (δ</a:t>
            </a:r>
            <a:r>
              <a:rPr lang="en-US" sz="1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wax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from Arctic Alaska. Based on Monte Carlo iterations accounting for multiple sources of uncertainty, the reconstructed summertime temperatures were ∼3 °C colder (range: −8 to +3 °C) during the 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6" tooltip="Learn more about Last Glacial Maximum from ScienceDirect's AI-generated Topic Pages"/>
              </a:rPr>
              <a:t>Last Glacial Maximum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(LGM; 21-25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than the pre-industrial era (PI; 2–0.1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algn="l"/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Approach</a:t>
            </a:r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</a:t>
            </a:r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 Lake core form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Lake E5, located in Alaska's North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Slope is used to construct the climate and CCSM simulations are used to verify controlling processes. </a:t>
            </a:r>
          </a:p>
          <a:p>
            <a:pPr algn="l"/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Results/Impacts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 reconstruction, together with climate modeling experiments, indicates that Beringia responds more strongly to North Atlantic freshwater forcing under modern-day, open-Bering Strait conditions than under glacial conditions. Furthermore, a 2 °C increase (Monte Carlo range: −1 to +5 °C) over the anthropogenic era reverses a 6 °C decline (Monte Carlo range: −10 to 0 °C) through the 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7" tooltip="Learn more about Holocene from ScienceDirect's AI-generated Topic Pages"/>
              </a:rPr>
              <a:t>Holocene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indicating that recent warming in Arctic Alaska has not surpassed peak Holocene summer warmth.</a:t>
            </a:r>
          </a:p>
        </p:txBody>
      </p:sp>
      <p:pic>
        <p:nvPicPr>
          <p:cNvPr id="6" name="Picture 4" descr="Image result for ncar logo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235" y="6272448"/>
            <a:ext cx="1746548" cy="560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829036" y="4989113"/>
            <a:ext cx="429867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smtClean="0">
                <a:latin typeface="Agency FB" panose="020B0503020202020204" pitchFamily="34" charset="0"/>
                <a:cs typeface="Times New Roman" panose="02020603050405020304" pitchFamily="18" charset="0"/>
              </a:rPr>
              <a:t>Figure 1 </a:t>
            </a:r>
            <a:r>
              <a:rPr lang="en-US" dirty="0"/>
              <a:t> </a:t>
            </a:r>
            <a:r>
              <a:rPr lang="en-US" sz="1200" dirty="0">
                <a:latin typeface="Agency FB" panose="020B0503020202020204" pitchFamily="34" charset="0"/>
              </a:rPr>
              <a:t>A comparison between summer (JJA) insolation (</a:t>
            </a:r>
            <a:r>
              <a:rPr lang="en-US" sz="1200" dirty="0" err="1">
                <a:latin typeface="Agency FB" panose="020B0503020202020204" pitchFamily="34" charset="0"/>
                <a:hlinkClick r:id="rId9"/>
              </a:rPr>
              <a:t>Laskar</a:t>
            </a:r>
            <a:r>
              <a:rPr lang="en-US" sz="1200" dirty="0">
                <a:latin typeface="Agency FB" panose="020B0503020202020204" pitchFamily="34" charset="0"/>
                <a:hlinkClick r:id="rId9"/>
              </a:rPr>
              <a:t> et al., 2004</a:t>
            </a:r>
            <a:r>
              <a:rPr lang="en-US" sz="1200" dirty="0">
                <a:latin typeface="Agency FB" panose="020B0503020202020204" pitchFamily="34" charset="0"/>
              </a:rPr>
              <a:t>), Lake E5 δ</a:t>
            </a:r>
            <a:r>
              <a:rPr lang="en-US" sz="1200" baseline="30000" dirty="0">
                <a:latin typeface="Agency FB" panose="020B0503020202020204" pitchFamily="34" charset="0"/>
              </a:rPr>
              <a:t>2</a:t>
            </a:r>
            <a:r>
              <a:rPr lang="en-US" sz="1200" dirty="0">
                <a:latin typeface="Agency FB" panose="020B0503020202020204" pitchFamily="34" charset="0"/>
              </a:rPr>
              <a:t>H</a:t>
            </a:r>
            <a:r>
              <a:rPr lang="en-US" sz="1200" baseline="-25000" dirty="0">
                <a:latin typeface="Agency FB" panose="020B0503020202020204" pitchFamily="34" charset="0"/>
              </a:rPr>
              <a:t>wax</a:t>
            </a:r>
            <a:r>
              <a:rPr lang="en-US" sz="1200" dirty="0">
                <a:latin typeface="Agency FB" panose="020B0503020202020204" pitchFamily="34" charset="0"/>
              </a:rPr>
              <a:t> (black) and inferred δ</a:t>
            </a:r>
            <a:r>
              <a:rPr lang="en-US" sz="1200" baseline="30000" dirty="0">
                <a:latin typeface="Agency FB" panose="020B0503020202020204" pitchFamily="34" charset="0"/>
              </a:rPr>
              <a:t>2</a:t>
            </a:r>
            <a:r>
              <a:rPr lang="en-US" sz="1200" dirty="0">
                <a:latin typeface="Agency FB" panose="020B0503020202020204" pitchFamily="34" charset="0"/>
              </a:rPr>
              <a:t>H</a:t>
            </a:r>
            <a:r>
              <a:rPr lang="en-US" sz="1200" baseline="-25000" dirty="0">
                <a:latin typeface="Agency FB" panose="020B0503020202020204" pitchFamily="34" charset="0"/>
              </a:rPr>
              <a:t>precipitation</a:t>
            </a:r>
            <a:r>
              <a:rPr lang="en-US" sz="1200" dirty="0">
                <a:latin typeface="Agency FB" panose="020B0503020202020204" pitchFamily="34" charset="0"/>
              </a:rPr>
              <a:t> and </a:t>
            </a:r>
            <a:r>
              <a:rPr lang="en-US" sz="1200" dirty="0">
                <a:latin typeface="Agency FB" panose="020B0503020202020204" pitchFamily="34" charset="0"/>
                <a:hlinkClick r:id="rId10" tooltip="Learn more about temperature anomalies from ScienceDirect's AI-generated Topic Pages"/>
              </a:rPr>
              <a:t>temperature anomalies</a:t>
            </a:r>
            <a:r>
              <a:rPr lang="en-US" sz="1200" dirty="0">
                <a:latin typeface="Agency FB" panose="020B0503020202020204" pitchFamily="34" charset="0"/>
              </a:rPr>
              <a:t> with 75% and 25% confidence bounds shown for temperature estimates (red with pink shading), relative greenhouse gas </a:t>
            </a:r>
            <a:r>
              <a:rPr lang="en-US" sz="1200" dirty="0">
                <a:latin typeface="Agency FB" panose="020B0503020202020204" pitchFamily="34" charset="0"/>
                <a:hlinkClick r:id="rId11" tooltip="Learn more about radiative forcing from ScienceDirect's AI-generated Topic Pages"/>
              </a:rPr>
              <a:t>radiative forcing</a:t>
            </a:r>
            <a:r>
              <a:rPr lang="en-US" sz="1200" dirty="0">
                <a:latin typeface="Agency FB" panose="020B0503020202020204" pitchFamily="34" charset="0"/>
              </a:rPr>
              <a:t> from CO</a:t>
            </a:r>
            <a:r>
              <a:rPr lang="en-US" sz="1200" baseline="-25000" dirty="0">
                <a:latin typeface="Agency FB" panose="020B0503020202020204" pitchFamily="34" charset="0"/>
              </a:rPr>
              <a:t>2</a:t>
            </a:r>
            <a:r>
              <a:rPr lang="en-US" sz="1200" dirty="0">
                <a:latin typeface="Agency FB" panose="020B0503020202020204" pitchFamily="34" charset="0"/>
              </a:rPr>
              <a:t>, CH</a:t>
            </a:r>
            <a:r>
              <a:rPr lang="en-US" sz="1200" baseline="-25000" dirty="0">
                <a:latin typeface="Agency FB" panose="020B0503020202020204" pitchFamily="34" charset="0"/>
              </a:rPr>
              <a:t>4</a:t>
            </a:r>
            <a:r>
              <a:rPr lang="en-US" sz="1200" dirty="0">
                <a:latin typeface="Agency FB" panose="020B0503020202020204" pitchFamily="34" charset="0"/>
              </a:rPr>
              <a:t>, and N</a:t>
            </a:r>
            <a:r>
              <a:rPr lang="en-US" sz="1200" baseline="-25000" dirty="0">
                <a:latin typeface="Agency FB" panose="020B0503020202020204" pitchFamily="34" charset="0"/>
              </a:rPr>
              <a:t>2</a:t>
            </a:r>
            <a:r>
              <a:rPr lang="en-US" sz="1200" dirty="0">
                <a:latin typeface="Agency FB" panose="020B0503020202020204" pitchFamily="34" charset="0"/>
              </a:rPr>
              <a:t>O (</a:t>
            </a:r>
            <a:r>
              <a:rPr lang="en-US" sz="1200" dirty="0" err="1">
                <a:latin typeface="Agency FB" panose="020B0503020202020204" pitchFamily="34" charset="0"/>
                <a:hlinkClick r:id="rId12"/>
              </a:rPr>
              <a:t>Köhler</a:t>
            </a:r>
            <a:r>
              <a:rPr lang="en-US" sz="1200" dirty="0">
                <a:latin typeface="Agency FB" panose="020B0503020202020204" pitchFamily="34" charset="0"/>
                <a:hlinkClick r:id="rId12"/>
              </a:rPr>
              <a:t> et al., 2017</a:t>
            </a:r>
            <a:r>
              <a:rPr lang="en-US" sz="1200" dirty="0">
                <a:latin typeface="Agency FB" panose="020B0503020202020204" pitchFamily="34" charset="0"/>
              </a:rPr>
              <a:t>), and the NGRIP δ</a:t>
            </a:r>
            <a:r>
              <a:rPr lang="en-US" sz="1200" baseline="30000" dirty="0">
                <a:latin typeface="Agency FB" panose="020B0503020202020204" pitchFamily="34" charset="0"/>
              </a:rPr>
              <a:t>18</a:t>
            </a:r>
            <a:r>
              <a:rPr lang="en-US" sz="1200" dirty="0">
                <a:latin typeface="Agency FB" panose="020B0503020202020204" pitchFamily="34" charset="0"/>
              </a:rPr>
              <a:t>O record (</a:t>
            </a:r>
            <a:r>
              <a:rPr lang="en-US" sz="1200" dirty="0">
                <a:latin typeface="Agency FB" panose="020B0503020202020204" pitchFamily="34" charset="0"/>
                <a:hlinkClick r:id="rId13"/>
              </a:rPr>
              <a:t>Andersen et al., 2004</a:t>
            </a:r>
            <a:r>
              <a:rPr lang="en-US" sz="1200" dirty="0">
                <a:latin typeface="Agency FB" panose="020B0503020202020204" pitchFamily="34" charset="0"/>
              </a:rPr>
              <a:t>). (For interpretation of the references to </a:t>
            </a:r>
            <a:r>
              <a:rPr lang="en-US" sz="1200" dirty="0" err="1">
                <a:latin typeface="Agency FB" panose="020B0503020202020204" pitchFamily="34" charset="0"/>
              </a:rPr>
              <a:t>colour</a:t>
            </a:r>
            <a:r>
              <a:rPr lang="en-US" sz="1200" dirty="0">
                <a:latin typeface="Agency FB" panose="020B0503020202020204" pitchFamily="34" charset="0"/>
              </a:rPr>
              <a:t> in this figure legend, the reader is referred to the Web version of this article.)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5270049"/>
            <a:ext cx="7902342" cy="1347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/>
              <a:t>Daniels, W. C., J. M Russell1, C. Morrill, W. M. Longo, A. E. </a:t>
            </a:r>
            <a:r>
              <a:rPr lang="en-US" dirty="0" err="1"/>
              <a:t>Giblin</a:t>
            </a:r>
            <a:r>
              <a:rPr lang="en-US" dirty="0"/>
              <a:t>, P. Holland-</a:t>
            </a:r>
            <a:r>
              <a:rPr lang="en-US" dirty="0" err="1"/>
              <a:t>Stergar</a:t>
            </a:r>
            <a:r>
              <a:rPr lang="en-US" dirty="0"/>
              <a:t>, J. M. Welker, X. Wen, </a:t>
            </a:r>
            <a:r>
              <a:rPr lang="en-US" b="1" dirty="0"/>
              <a:t>A. Hu</a:t>
            </a:r>
            <a:r>
              <a:rPr lang="en-US" dirty="0"/>
              <a:t>, Y. Huang, 2021: </a:t>
            </a:r>
            <a:r>
              <a:rPr lang="en-US" b="1" u="sng" dirty="0">
                <a:hlinkClick r:id="rId14"/>
              </a:rPr>
              <a:t>Lacustrine leaf wax isotopes reveal strong regional climate feedbacks in Beringia since the last ice age</a:t>
            </a:r>
            <a:r>
              <a:rPr lang="en-US" dirty="0"/>
              <a:t>, </a:t>
            </a:r>
            <a:r>
              <a:rPr lang="en-US" i="1" dirty="0"/>
              <a:t>Quaternary Science Reviews</a:t>
            </a:r>
            <a:r>
              <a:rPr lang="en-US" dirty="0"/>
              <a:t>, 269, 107130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0" name="AutoShape 2" descr="https://ars-els-cdn-com.cuucar.idm.oclc.org/content/image/1-s2.0-S0277379121003371-gr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4" descr="https://ars-els-cdn-com.cuucar.idm.oclc.org/content/image/1-s2.0-S0277379121003371-gr5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6" descr="https://ars-els-cdn-com.cuucar.idm.oclc.org/content/image/1-s2.0-S0277379121003371-gr5.jpg"/>
          <p:cNvSpPr>
            <a:spLocks noChangeAspect="1" noChangeArrowheads="1"/>
          </p:cNvSpPr>
          <p:nvPr/>
        </p:nvSpPr>
        <p:spPr bwMode="auto">
          <a:xfrm>
            <a:off x="460375" y="160337"/>
            <a:ext cx="2375422" cy="2375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8805" y="974144"/>
            <a:ext cx="4321026" cy="4085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596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4709</TotalTime>
  <Words>460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Agency FB</vt:lpstr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Pritchard</dc:creator>
  <cp:lastModifiedBy>Stephanie Shearer</cp:lastModifiedBy>
  <cp:revision>58</cp:revision>
  <dcterms:created xsi:type="dcterms:W3CDTF">2019-01-21T20:59:35Z</dcterms:created>
  <dcterms:modified xsi:type="dcterms:W3CDTF">2021-10-27T17:22:44Z</dcterms:modified>
</cp:coreProperties>
</file>