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3"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2"/>
    <p:restoredTop sz="94647"/>
  </p:normalViewPr>
  <p:slideViewPr>
    <p:cSldViewPr snapToGrid="0" snapToObjects="1">
      <p:cViewPr varScale="1">
        <p:scale>
          <a:sx n="88" d="100"/>
          <a:sy n="88" d="100"/>
        </p:scale>
        <p:origin x="605"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C84B0-B5AC-8242-A5BF-8024D09C5B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946D4D-DFA6-3D4E-9142-823D0A5104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43D453-A21A-464C-8F3B-5DBC10CDBD15}"/>
              </a:ext>
            </a:extLst>
          </p:cNvPr>
          <p:cNvSpPr>
            <a:spLocks noGrp="1"/>
          </p:cNvSpPr>
          <p:nvPr>
            <p:ph type="dt" sz="half" idx="10"/>
          </p:nvPr>
        </p:nvSpPr>
        <p:spPr/>
        <p:txBody>
          <a:bodyPr/>
          <a:lstStyle/>
          <a:p>
            <a:fld id="{507456DF-0A81-A14B-AA86-C8EDD1E859E7}" type="datetimeFigureOut">
              <a:rPr lang="en-US" smtClean="0"/>
              <a:t>10/27/2021</a:t>
            </a:fld>
            <a:endParaRPr lang="en-US"/>
          </a:p>
        </p:txBody>
      </p:sp>
      <p:sp>
        <p:nvSpPr>
          <p:cNvPr id="5" name="Footer Placeholder 4">
            <a:extLst>
              <a:ext uri="{FF2B5EF4-FFF2-40B4-BE49-F238E27FC236}">
                <a16:creationId xmlns:a16="http://schemas.microsoft.com/office/drawing/2014/main" id="{A3C6DEE4-B33C-BF49-A88C-28E7EE40B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12A1EC-9649-4643-B0AB-E2DCF6462D28}"/>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946640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933E3-DD53-3640-9873-5807129775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B530F5-653C-CA4A-8CDA-7CD156FA2AC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B5885-80AC-5C49-8BA1-7F0577C1A343}"/>
              </a:ext>
            </a:extLst>
          </p:cNvPr>
          <p:cNvSpPr>
            <a:spLocks noGrp="1"/>
          </p:cNvSpPr>
          <p:nvPr>
            <p:ph type="dt" sz="half" idx="10"/>
          </p:nvPr>
        </p:nvSpPr>
        <p:spPr/>
        <p:txBody>
          <a:bodyPr/>
          <a:lstStyle/>
          <a:p>
            <a:fld id="{507456DF-0A81-A14B-AA86-C8EDD1E859E7}" type="datetimeFigureOut">
              <a:rPr lang="en-US" smtClean="0"/>
              <a:t>10/27/2021</a:t>
            </a:fld>
            <a:endParaRPr lang="en-US"/>
          </a:p>
        </p:txBody>
      </p:sp>
      <p:sp>
        <p:nvSpPr>
          <p:cNvPr id="5" name="Footer Placeholder 4">
            <a:extLst>
              <a:ext uri="{FF2B5EF4-FFF2-40B4-BE49-F238E27FC236}">
                <a16:creationId xmlns:a16="http://schemas.microsoft.com/office/drawing/2014/main" id="{A630CEE0-0A42-CE45-9FB8-E893960F3F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E3FB1-1B6F-1740-AC3B-482FA823FA5C}"/>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4183760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2CF7C1-6CBA-1F4F-B6B9-E51E840589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81D5C0-B4B4-BC41-91E1-6AEEA9CE4D4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1AB89-4155-8040-B371-DFD318B55F00}"/>
              </a:ext>
            </a:extLst>
          </p:cNvPr>
          <p:cNvSpPr>
            <a:spLocks noGrp="1"/>
          </p:cNvSpPr>
          <p:nvPr>
            <p:ph type="dt" sz="half" idx="10"/>
          </p:nvPr>
        </p:nvSpPr>
        <p:spPr/>
        <p:txBody>
          <a:bodyPr/>
          <a:lstStyle/>
          <a:p>
            <a:fld id="{507456DF-0A81-A14B-AA86-C8EDD1E859E7}" type="datetimeFigureOut">
              <a:rPr lang="en-US" smtClean="0"/>
              <a:t>10/27/2021</a:t>
            </a:fld>
            <a:endParaRPr lang="en-US"/>
          </a:p>
        </p:txBody>
      </p:sp>
      <p:sp>
        <p:nvSpPr>
          <p:cNvPr id="5" name="Footer Placeholder 4">
            <a:extLst>
              <a:ext uri="{FF2B5EF4-FFF2-40B4-BE49-F238E27FC236}">
                <a16:creationId xmlns:a16="http://schemas.microsoft.com/office/drawing/2014/main" id="{6902ABA2-9FE6-5B4F-A841-20D6837346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89FDBB-D0D6-8E4B-A98A-E0D4060B104C}"/>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661397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18B3A-0427-BA4C-85A3-BE6E4BDB02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436AC3-6A34-E448-B3F1-D1A3830AC46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D827C7-6163-3247-BA71-FD598FE7947A}"/>
              </a:ext>
            </a:extLst>
          </p:cNvPr>
          <p:cNvSpPr>
            <a:spLocks noGrp="1"/>
          </p:cNvSpPr>
          <p:nvPr>
            <p:ph type="dt" sz="half" idx="10"/>
          </p:nvPr>
        </p:nvSpPr>
        <p:spPr/>
        <p:txBody>
          <a:bodyPr/>
          <a:lstStyle/>
          <a:p>
            <a:fld id="{507456DF-0A81-A14B-AA86-C8EDD1E859E7}" type="datetimeFigureOut">
              <a:rPr lang="en-US" smtClean="0"/>
              <a:t>10/27/2021</a:t>
            </a:fld>
            <a:endParaRPr lang="en-US"/>
          </a:p>
        </p:txBody>
      </p:sp>
      <p:sp>
        <p:nvSpPr>
          <p:cNvPr id="5" name="Footer Placeholder 4">
            <a:extLst>
              <a:ext uri="{FF2B5EF4-FFF2-40B4-BE49-F238E27FC236}">
                <a16:creationId xmlns:a16="http://schemas.microsoft.com/office/drawing/2014/main" id="{DADDDDD0-7624-CC4D-9ADA-AAFCE65081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C10901-AA9D-3741-AE7F-EFE6A29E8C3F}"/>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4146515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C6512-5458-2F48-9D85-696AF1E89A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7917B8-685B-054A-978F-68ECE16281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BD03D2-5907-744C-9555-FC111708298A}"/>
              </a:ext>
            </a:extLst>
          </p:cNvPr>
          <p:cNvSpPr>
            <a:spLocks noGrp="1"/>
          </p:cNvSpPr>
          <p:nvPr>
            <p:ph type="dt" sz="half" idx="10"/>
          </p:nvPr>
        </p:nvSpPr>
        <p:spPr/>
        <p:txBody>
          <a:bodyPr/>
          <a:lstStyle/>
          <a:p>
            <a:fld id="{507456DF-0A81-A14B-AA86-C8EDD1E859E7}" type="datetimeFigureOut">
              <a:rPr lang="en-US" smtClean="0"/>
              <a:t>10/27/2021</a:t>
            </a:fld>
            <a:endParaRPr lang="en-US"/>
          </a:p>
        </p:txBody>
      </p:sp>
      <p:sp>
        <p:nvSpPr>
          <p:cNvPr id="5" name="Footer Placeholder 4">
            <a:extLst>
              <a:ext uri="{FF2B5EF4-FFF2-40B4-BE49-F238E27FC236}">
                <a16:creationId xmlns:a16="http://schemas.microsoft.com/office/drawing/2014/main" id="{C78BA3C4-B7A0-AE42-8385-D9BBC3966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33693-11E4-424C-87EB-905BC4383572}"/>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1707550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EBA6D-BD55-AF4D-9B88-5ADD567ADD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72CD63-48B3-7C4B-B5CF-4EB36001454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9AC2B-0A1F-B344-BD9A-6C8354B0723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840082-0C2A-8549-B660-CE0267BD3B73}"/>
              </a:ext>
            </a:extLst>
          </p:cNvPr>
          <p:cNvSpPr>
            <a:spLocks noGrp="1"/>
          </p:cNvSpPr>
          <p:nvPr>
            <p:ph type="dt" sz="half" idx="10"/>
          </p:nvPr>
        </p:nvSpPr>
        <p:spPr/>
        <p:txBody>
          <a:bodyPr/>
          <a:lstStyle/>
          <a:p>
            <a:fld id="{507456DF-0A81-A14B-AA86-C8EDD1E859E7}" type="datetimeFigureOut">
              <a:rPr lang="en-US" smtClean="0"/>
              <a:t>10/27/2021</a:t>
            </a:fld>
            <a:endParaRPr lang="en-US"/>
          </a:p>
        </p:txBody>
      </p:sp>
      <p:sp>
        <p:nvSpPr>
          <p:cNvPr id="6" name="Footer Placeholder 5">
            <a:extLst>
              <a:ext uri="{FF2B5EF4-FFF2-40B4-BE49-F238E27FC236}">
                <a16:creationId xmlns:a16="http://schemas.microsoft.com/office/drawing/2014/main" id="{7613CC6A-E8C0-1745-9ADA-3A548C1835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B50967-F7B7-354D-AED0-FACBDF501391}"/>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1380947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C8CCC-EDB9-DE4F-9837-8992A74675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FFAA9-7BC6-E349-9242-4EF0B8A7CC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C473FF1-45FF-844C-826F-806D40DB761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ED1C88-2D9E-4A47-B38E-6DA87A155A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2376165-3DDD-DC49-AB1D-6BFDA73A4A9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EEB8C7-6BCD-7741-BD59-3AD1EB05199F}"/>
              </a:ext>
            </a:extLst>
          </p:cNvPr>
          <p:cNvSpPr>
            <a:spLocks noGrp="1"/>
          </p:cNvSpPr>
          <p:nvPr>
            <p:ph type="dt" sz="half" idx="10"/>
          </p:nvPr>
        </p:nvSpPr>
        <p:spPr/>
        <p:txBody>
          <a:bodyPr/>
          <a:lstStyle/>
          <a:p>
            <a:fld id="{507456DF-0A81-A14B-AA86-C8EDD1E859E7}" type="datetimeFigureOut">
              <a:rPr lang="en-US" smtClean="0"/>
              <a:t>10/27/2021</a:t>
            </a:fld>
            <a:endParaRPr lang="en-US"/>
          </a:p>
        </p:txBody>
      </p:sp>
      <p:sp>
        <p:nvSpPr>
          <p:cNvPr id="8" name="Footer Placeholder 7">
            <a:extLst>
              <a:ext uri="{FF2B5EF4-FFF2-40B4-BE49-F238E27FC236}">
                <a16:creationId xmlns:a16="http://schemas.microsoft.com/office/drawing/2014/main" id="{CB2B7351-294F-4842-A85F-C5458B1E8A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1D03D2-2B76-FA41-997D-89966DD5F3B1}"/>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541560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95E97-E1D3-8148-9E67-576CE7B47F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20ACB7-2CF2-A249-8EDD-D93152979E07}"/>
              </a:ext>
            </a:extLst>
          </p:cNvPr>
          <p:cNvSpPr>
            <a:spLocks noGrp="1"/>
          </p:cNvSpPr>
          <p:nvPr>
            <p:ph type="dt" sz="half" idx="10"/>
          </p:nvPr>
        </p:nvSpPr>
        <p:spPr/>
        <p:txBody>
          <a:bodyPr/>
          <a:lstStyle/>
          <a:p>
            <a:fld id="{507456DF-0A81-A14B-AA86-C8EDD1E859E7}" type="datetimeFigureOut">
              <a:rPr lang="en-US" smtClean="0"/>
              <a:t>10/27/2021</a:t>
            </a:fld>
            <a:endParaRPr lang="en-US"/>
          </a:p>
        </p:txBody>
      </p:sp>
      <p:sp>
        <p:nvSpPr>
          <p:cNvPr id="4" name="Footer Placeholder 3">
            <a:extLst>
              <a:ext uri="{FF2B5EF4-FFF2-40B4-BE49-F238E27FC236}">
                <a16:creationId xmlns:a16="http://schemas.microsoft.com/office/drawing/2014/main" id="{7ACFEA8D-3E03-414D-9A19-388CAB9D0C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B85CC0-2175-0948-8D61-7B9AE0C7A221}"/>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3170235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82ED71-A714-A44A-B6C3-EB617209726B}"/>
              </a:ext>
            </a:extLst>
          </p:cNvPr>
          <p:cNvSpPr>
            <a:spLocks noGrp="1"/>
          </p:cNvSpPr>
          <p:nvPr>
            <p:ph type="dt" sz="half" idx="10"/>
          </p:nvPr>
        </p:nvSpPr>
        <p:spPr/>
        <p:txBody>
          <a:bodyPr/>
          <a:lstStyle/>
          <a:p>
            <a:fld id="{507456DF-0A81-A14B-AA86-C8EDD1E859E7}" type="datetimeFigureOut">
              <a:rPr lang="en-US" smtClean="0"/>
              <a:t>10/27/2021</a:t>
            </a:fld>
            <a:endParaRPr lang="en-US"/>
          </a:p>
        </p:txBody>
      </p:sp>
      <p:sp>
        <p:nvSpPr>
          <p:cNvPr id="3" name="Footer Placeholder 2">
            <a:extLst>
              <a:ext uri="{FF2B5EF4-FFF2-40B4-BE49-F238E27FC236}">
                <a16:creationId xmlns:a16="http://schemas.microsoft.com/office/drawing/2014/main" id="{ADEFA4FF-AE2C-2B43-9BD2-EA4DD10656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09B42D-80BE-3B4D-BB68-9C9F1B55AD94}"/>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1174014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21045-FC92-E446-B719-CEE594454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7513B7-9293-FB41-96D8-F259060ACD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1C5928-9515-5C47-9DB8-50E41A9B5E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994D0C-9CF3-8548-BEE0-7F4BFA236227}"/>
              </a:ext>
            </a:extLst>
          </p:cNvPr>
          <p:cNvSpPr>
            <a:spLocks noGrp="1"/>
          </p:cNvSpPr>
          <p:nvPr>
            <p:ph type="dt" sz="half" idx="10"/>
          </p:nvPr>
        </p:nvSpPr>
        <p:spPr/>
        <p:txBody>
          <a:bodyPr/>
          <a:lstStyle/>
          <a:p>
            <a:fld id="{507456DF-0A81-A14B-AA86-C8EDD1E859E7}" type="datetimeFigureOut">
              <a:rPr lang="en-US" smtClean="0"/>
              <a:t>10/27/2021</a:t>
            </a:fld>
            <a:endParaRPr lang="en-US"/>
          </a:p>
        </p:txBody>
      </p:sp>
      <p:sp>
        <p:nvSpPr>
          <p:cNvPr id="6" name="Footer Placeholder 5">
            <a:extLst>
              <a:ext uri="{FF2B5EF4-FFF2-40B4-BE49-F238E27FC236}">
                <a16:creationId xmlns:a16="http://schemas.microsoft.com/office/drawing/2014/main" id="{4685762B-CA09-8642-B906-8FBA7D7C2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F38B03-84F1-3D43-8A04-BFCE6546F611}"/>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1754209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4134D-6CEF-0846-BE20-BA1C797C1A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4D1AE3-0A3A-1845-AFAC-DA70EB3050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38D4E8-A04E-3548-A315-DD7FAE7F27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4EB4E8-A70D-AA4A-8A1D-55AEC74A57F9}"/>
              </a:ext>
            </a:extLst>
          </p:cNvPr>
          <p:cNvSpPr>
            <a:spLocks noGrp="1"/>
          </p:cNvSpPr>
          <p:nvPr>
            <p:ph type="dt" sz="half" idx="10"/>
          </p:nvPr>
        </p:nvSpPr>
        <p:spPr/>
        <p:txBody>
          <a:bodyPr/>
          <a:lstStyle/>
          <a:p>
            <a:fld id="{507456DF-0A81-A14B-AA86-C8EDD1E859E7}" type="datetimeFigureOut">
              <a:rPr lang="en-US" smtClean="0"/>
              <a:t>10/27/2021</a:t>
            </a:fld>
            <a:endParaRPr lang="en-US"/>
          </a:p>
        </p:txBody>
      </p:sp>
      <p:sp>
        <p:nvSpPr>
          <p:cNvPr id="6" name="Footer Placeholder 5">
            <a:extLst>
              <a:ext uri="{FF2B5EF4-FFF2-40B4-BE49-F238E27FC236}">
                <a16:creationId xmlns:a16="http://schemas.microsoft.com/office/drawing/2014/main" id="{ED8CAC84-D629-5E4D-A910-818241A148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7F4C55-1B9B-1940-8E4F-A9CAC845850F}"/>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3418221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C5E8F1-A942-BA4A-AE92-76F91173AD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1D312E-9006-0347-B0A5-308BE253CF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A94E02-F3B1-434D-BD6D-87F60317F7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456DF-0A81-A14B-AA86-C8EDD1E859E7}" type="datetimeFigureOut">
              <a:rPr lang="en-US" smtClean="0"/>
              <a:t>10/27/2021</a:t>
            </a:fld>
            <a:endParaRPr lang="en-US"/>
          </a:p>
        </p:txBody>
      </p:sp>
      <p:sp>
        <p:nvSpPr>
          <p:cNvPr id="5" name="Footer Placeholder 4">
            <a:extLst>
              <a:ext uri="{FF2B5EF4-FFF2-40B4-BE49-F238E27FC236}">
                <a16:creationId xmlns:a16="http://schemas.microsoft.com/office/drawing/2014/main" id="{885AD956-A09C-6944-B8F5-ABD2B26EE4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DCF463-5C16-4F45-ACAF-6EFE472088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446996-BA74-5841-AC0F-A18822EADCC5}" type="slidenum">
              <a:rPr lang="en-US" smtClean="0"/>
              <a:t>‹#›</a:t>
            </a:fld>
            <a:endParaRPr lang="en-US"/>
          </a:p>
        </p:txBody>
      </p:sp>
    </p:spTree>
    <p:extLst>
      <p:ext uri="{BB962C8B-B14F-4D97-AF65-F5344CB8AC3E}">
        <p14:creationId xmlns:p14="http://schemas.microsoft.com/office/powerpoint/2010/main" val="2900038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hyperlink" Target="https://doi.org/10.1175/JCLI-D-21-0119.1" TargetMode="Externa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gd"/>
          <p:cNvPicPr>
            <a:picLocks noChangeAspect="1" noChangeArrowheads="1"/>
          </p:cNvPicPr>
          <p:nvPr/>
        </p:nvPicPr>
        <p:blipFill rotWithShape="1">
          <a:blip r:embed="rId2">
            <a:extLst>
              <a:ext uri="{28A0092B-C50C-407E-A947-70E740481C1C}">
                <a14:useLocalDpi xmlns:a14="http://schemas.microsoft.com/office/drawing/2010/main" val="0"/>
              </a:ext>
            </a:extLst>
          </a:blip>
          <a:srcRect t="18173" b="18131"/>
          <a:stretch/>
        </p:blipFill>
        <p:spPr bwMode="auto">
          <a:xfrm>
            <a:off x="4388286" y="6322096"/>
            <a:ext cx="746422" cy="4754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F2A06BB-C25A-EA44-A8AC-8606A4495173}"/>
              </a:ext>
            </a:extLst>
          </p:cNvPr>
          <p:cNvSpPr txBox="1"/>
          <p:nvPr/>
        </p:nvSpPr>
        <p:spPr>
          <a:xfrm>
            <a:off x="-37708" y="-41067"/>
            <a:ext cx="12146784" cy="1077218"/>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The Influence of Variability in Meridional Overturning on Global Ocean </a:t>
            </a:r>
            <a:r>
              <a:rPr lang="en-US" sz="3200" b="1" dirty="0" smtClean="0">
                <a:latin typeface="Times New Roman" panose="02020603050405020304" pitchFamily="18" charset="0"/>
                <a:cs typeface="Times New Roman" panose="02020603050405020304" pitchFamily="18" charset="0"/>
              </a:rPr>
              <a:t>Circulation</a:t>
            </a:r>
            <a:endParaRPr lang="en-US" sz="32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4FC2D94-20FC-EA42-BB42-2D9AFFA267E7}"/>
              </a:ext>
            </a:extLst>
          </p:cNvPr>
          <p:cNvPicPr>
            <a:picLocks noChangeAspect="1"/>
          </p:cNvPicPr>
          <p:nvPr/>
        </p:nvPicPr>
        <p:blipFill>
          <a:blip r:embed="rId3"/>
          <a:stretch>
            <a:fillRect/>
          </a:stretch>
        </p:blipFill>
        <p:spPr>
          <a:xfrm>
            <a:off x="9379095" y="6332896"/>
            <a:ext cx="2767689" cy="464649"/>
          </a:xfrm>
          <a:prstGeom prst="rect">
            <a:avLst/>
          </a:prstGeom>
        </p:spPr>
      </p:pic>
      <p:sp>
        <p:nvSpPr>
          <p:cNvPr id="6" name="Shape 113">
            <a:extLst>
              <a:ext uri="{FF2B5EF4-FFF2-40B4-BE49-F238E27FC236}">
                <a16:creationId xmlns:a16="http://schemas.microsoft.com/office/drawing/2014/main" id="{AAAF3FD3-EEF5-E64A-9AC9-EACF9F3B5972}"/>
              </a:ext>
            </a:extLst>
          </p:cNvPr>
          <p:cNvSpPr txBox="1">
            <a:spLocks/>
          </p:cNvSpPr>
          <p:nvPr/>
        </p:nvSpPr>
        <p:spPr>
          <a:xfrm>
            <a:off x="50005" y="935520"/>
            <a:ext cx="7647854" cy="3494100"/>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1600" b="1" dirty="0" smtClean="0">
                <a:solidFill>
                  <a:schemeClr val="tx1">
                    <a:lumMod val="50000"/>
                    <a:lumOff val="50000"/>
                  </a:schemeClr>
                </a:solidFill>
                <a:latin typeface="Times New Roman" panose="02020603050405020304" pitchFamily="18" charset="0"/>
                <a:cs typeface="Times New Roman" panose="02020603050405020304" pitchFamily="18" charset="0"/>
              </a:rPr>
              <a:t>Objective: </a:t>
            </a:r>
            <a:r>
              <a:rPr lang="en-US" sz="1600" dirty="0" smtClean="0">
                <a:latin typeface="Times New Roman" panose="02020603050405020304" pitchFamily="18" charset="0"/>
                <a:cs typeface="Times New Roman" panose="02020603050405020304" pitchFamily="18" charset="0"/>
              </a:rPr>
              <a:t>The </a:t>
            </a:r>
            <a:r>
              <a:rPr lang="en-US" sz="1600" dirty="0">
                <a:latin typeface="Times New Roman" panose="02020603050405020304" pitchFamily="18" charset="0"/>
                <a:cs typeface="Times New Roman" panose="02020603050405020304" pitchFamily="18" charset="0"/>
              </a:rPr>
              <a:t>Atlantic meridional overturning circulation (AMOC) is an important global-scale circulation and changes in AMOC can induce significant regional and global climate impacts. Here we study the stability of AMOC and its influence on global ocean circulation and the surface climate though analyzing a set of sensitivity experiments using the Community Earth System Model version 1 (CESM1</a:t>
            </a:r>
            <a:r>
              <a:rPr lang="en-US" sz="1600" dirty="0" smtClean="0">
                <a:latin typeface="Times New Roman" panose="02020603050405020304" pitchFamily="18" charset="0"/>
                <a:cs typeface="Times New Roman" panose="02020603050405020304" pitchFamily="18" charset="0"/>
              </a:rPr>
              <a:t>).</a:t>
            </a:r>
          </a:p>
          <a:p>
            <a:pPr algn="l"/>
            <a:r>
              <a:rPr lang="en-US" sz="1600" b="1" dirty="0" smtClean="0">
                <a:solidFill>
                  <a:schemeClr val="tx1">
                    <a:lumMod val="50000"/>
                    <a:lumOff val="50000"/>
                  </a:schemeClr>
                </a:solidFill>
              </a:rPr>
              <a:t>Approach</a:t>
            </a:r>
            <a:r>
              <a:rPr lang="en-US" sz="1600" b="1" dirty="0">
                <a:solidFill>
                  <a:schemeClr val="tx1">
                    <a:lumMod val="50000"/>
                    <a:lumOff val="50000"/>
                  </a:schemeClr>
                </a:solidFill>
              </a:rPr>
              <a:t>:</a:t>
            </a:r>
            <a:r>
              <a:rPr lang="en-US" sz="1600" dirty="0">
                <a:solidFill>
                  <a:schemeClr val="tx1">
                    <a:lumMod val="50000"/>
                    <a:lumOff val="50000"/>
                  </a:schemeClr>
                </a:solidFill>
              </a:rPr>
              <a:t> </a:t>
            </a:r>
            <a:r>
              <a:rPr lang="en-US" sz="1600" dirty="0" smtClean="0">
                <a:latin typeface="Times New Roman" panose="02020603050405020304" pitchFamily="18" charset="0"/>
                <a:cs typeface="Times New Roman" panose="02020603050405020304" pitchFamily="18" charset="0"/>
              </a:rPr>
              <a:t>Here 5 specifically design experiments are carried out using CESM1 and compared with CESM1 PI control run.</a:t>
            </a:r>
          </a:p>
          <a:p>
            <a:pPr algn="l"/>
            <a:r>
              <a:rPr lang="en-US" sz="1600" b="1" dirty="0" smtClean="0">
                <a:solidFill>
                  <a:schemeClr val="tx1">
                    <a:lumMod val="50000"/>
                    <a:lumOff val="50000"/>
                  </a:schemeClr>
                </a:solidFill>
              </a:rPr>
              <a:t>Results/Impacts</a:t>
            </a:r>
            <a:r>
              <a:rPr lang="en-US" sz="1600" b="1"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Our </a:t>
            </a:r>
            <a:r>
              <a:rPr lang="en-US" sz="1600" dirty="0" smtClean="0">
                <a:latin typeface="Times New Roman" panose="02020603050405020304" pitchFamily="18" charset="0"/>
                <a:cs typeface="Times New Roman" panose="02020603050405020304" pitchFamily="18" charset="0"/>
              </a:rPr>
              <a:t>results </a:t>
            </a:r>
            <a:r>
              <a:rPr lang="en-US" sz="1600" dirty="0">
                <a:latin typeface="Times New Roman" panose="02020603050405020304" pitchFamily="18" charset="0"/>
                <a:cs typeface="Times New Roman" panose="02020603050405020304" pitchFamily="18" charset="0"/>
              </a:rPr>
              <a:t>indicate that significant changes in AMOC affect ocean circulation not only in the Atlantic basin, but also globally. For example, a collapsed AMOC weakens the Bering Strait and Indonesian </a:t>
            </a:r>
            <a:r>
              <a:rPr lang="en-US" sz="1600" dirty="0" err="1">
                <a:latin typeface="Times New Roman" panose="02020603050405020304" pitchFamily="18" charset="0"/>
                <a:cs typeface="Times New Roman" panose="02020603050405020304" pitchFamily="18" charset="0"/>
              </a:rPr>
              <a:t>throughflows</a:t>
            </a:r>
            <a:r>
              <a:rPr lang="en-US" sz="1600" dirty="0">
                <a:latin typeface="Times New Roman" panose="02020603050405020304" pitchFamily="18" charset="0"/>
                <a:cs typeface="Times New Roman" panose="02020603050405020304" pitchFamily="18" charset="0"/>
              </a:rPr>
              <a:t> and the Agulhas Current, but strengthens the ACC (measured as the Drake Passage transport). The collapse of AMOC would not automatically cause a strengthening of the PMOC unless additional salt flux is added into the subpolar North Pacific under modern conditions. This is due to two reasons: 1) a much higher precipitation (thus higher net freshwater input) in the subpolar North Pacific than that in the subpolar North Atlantic and 2) the weaker AMOC inducing a weakening (even reversing direction) of the Bering Strait </a:t>
            </a:r>
            <a:r>
              <a:rPr lang="en-US" sz="1600" dirty="0" err="1">
                <a:latin typeface="Times New Roman" panose="02020603050405020304" pitchFamily="18" charset="0"/>
                <a:cs typeface="Times New Roman" panose="02020603050405020304" pitchFamily="18" charset="0"/>
              </a:rPr>
              <a:t>throughflow</a:t>
            </a:r>
            <a:r>
              <a:rPr lang="en-US" sz="1600" dirty="0">
                <a:latin typeface="Times New Roman" panose="02020603050405020304" pitchFamily="18" charset="0"/>
                <a:cs typeface="Times New Roman" panose="02020603050405020304" pitchFamily="18" charset="0"/>
              </a:rPr>
              <a:t>, which leads to a reduced freshwater being transported into the Atlantic from the North Pacific via the Bering Strait (and thus more freshwater being kept in the subpolar North Pacific), leading to a much fresher surface water that prevents the deep convection to occur.</a:t>
            </a:r>
          </a:p>
          <a:p>
            <a:pPr algn="l"/>
            <a:endParaRPr lang="en-US" sz="1600" dirty="0">
              <a:latin typeface="Times New Roman" panose="02020603050405020304" pitchFamily="18" charset="0"/>
              <a:cs typeface="Times New Roman" panose="02020603050405020304" pitchFamily="18" charset="0"/>
            </a:endParaRPr>
          </a:p>
        </p:txBody>
      </p:sp>
      <p:pic>
        <p:nvPicPr>
          <p:cNvPr id="7" name="Picture 4" descr="Image result for ncar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6235" y="6272448"/>
            <a:ext cx="1746548" cy="56026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697859" y="5278008"/>
            <a:ext cx="4298671" cy="954107"/>
          </a:xfrm>
          <a:prstGeom prst="rect">
            <a:avLst/>
          </a:prstGeom>
          <a:noFill/>
        </p:spPr>
        <p:txBody>
          <a:bodyPr wrap="square" rtlCol="0">
            <a:spAutoFit/>
          </a:bodyPr>
          <a:lstStyle/>
          <a:p>
            <a:r>
              <a:rPr lang="en-US" sz="1300" dirty="0" smtClean="0">
                <a:latin typeface="Agency FB" panose="020B0503020202020204" pitchFamily="34" charset="0"/>
                <a:cs typeface="Times New Roman" panose="02020603050405020304" pitchFamily="18" charset="0"/>
              </a:rPr>
              <a:t>Figure 1 </a:t>
            </a:r>
            <a:r>
              <a:rPr lang="en-US" sz="1400" dirty="0">
                <a:latin typeface="Agency FB" panose="020B0503020202020204" pitchFamily="34" charset="0"/>
              </a:rPr>
              <a:t>Time evolution of the AMOC and PMOC, and the transports of key straits: Bering Strait, </a:t>
            </a:r>
            <a:r>
              <a:rPr lang="en-US" sz="1400" dirty="0" smtClean="0">
                <a:latin typeface="Agency FB" panose="020B0503020202020204" pitchFamily="34" charset="0"/>
              </a:rPr>
              <a:t>Indonesian </a:t>
            </a:r>
            <a:r>
              <a:rPr lang="en-US" sz="1400" dirty="0" err="1" smtClean="0">
                <a:latin typeface="Agency FB" panose="020B0503020202020204" pitchFamily="34" charset="0"/>
              </a:rPr>
              <a:t>Throughflow</a:t>
            </a:r>
            <a:r>
              <a:rPr lang="en-US" sz="1400" dirty="0">
                <a:latin typeface="Agency FB" panose="020B0503020202020204" pitchFamily="34" charset="0"/>
              </a:rPr>
              <a:t>, Drake Passage, and the Agulhas Current. Here positive numbers represent eastward (</a:t>
            </a:r>
            <a:r>
              <a:rPr lang="en-US" sz="1400" dirty="0" smtClean="0">
                <a:latin typeface="Agency FB" panose="020B0503020202020204" pitchFamily="34" charset="0"/>
              </a:rPr>
              <a:t>northward) flow </a:t>
            </a:r>
            <a:r>
              <a:rPr lang="en-US" sz="1400" dirty="0">
                <a:latin typeface="Agency FB" panose="020B0503020202020204" pitchFamily="34" charset="0"/>
              </a:rPr>
              <a:t>and negative numbers represent westward (southward) flow.</a:t>
            </a:r>
          </a:p>
        </p:txBody>
      </p:sp>
      <p:sp>
        <p:nvSpPr>
          <p:cNvPr id="10" name="Rectangle 9"/>
          <p:cNvSpPr/>
          <p:nvPr/>
        </p:nvSpPr>
        <p:spPr>
          <a:xfrm>
            <a:off x="50005" y="5682839"/>
            <a:ext cx="7902342" cy="1047979"/>
          </a:xfrm>
          <a:prstGeom prst="rect">
            <a:avLst/>
          </a:prstGeom>
        </p:spPr>
        <p:txBody>
          <a:bodyPr wrap="square">
            <a:spAutoFit/>
          </a:bodyPr>
          <a:lstStyle/>
          <a:p>
            <a:pPr>
              <a:lnSpc>
                <a:spcPct val="115000"/>
              </a:lnSpc>
              <a:spcAft>
                <a:spcPts val="1000"/>
              </a:spcAft>
            </a:pPr>
            <a:r>
              <a:rPr lang="en-US" b="1" dirty="0">
                <a:solidFill>
                  <a:srgbClr val="000000"/>
                </a:solidFill>
                <a:latin typeface="Times New Roman" panose="02020603050405020304" pitchFamily="18" charset="0"/>
                <a:ea typeface="Calibri" panose="020F0502020204030204" pitchFamily="34" charset="0"/>
              </a:rPr>
              <a:t>Hu, A.</a:t>
            </a:r>
            <a:r>
              <a:rPr lang="en-US" dirty="0">
                <a:solidFill>
                  <a:srgbClr val="000000"/>
                </a:solidFill>
                <a:latin typeface="Times New Roman" panose="02020603050405020304" pitchFamily="18" charset="0"/>
                <a:ea typeface="Calibri" panose="020F0502020204030204" pitchFamily="34" charset="0"/>
              </a:rPr>
              <a:t>, G. A. </a:t>
            </a:r>
            <a:r>
              <a:rPr lang="en-US" dirty="0" err="1">
                <a:solidFill>
                  <a:srgbClr val="000000"/>
                </a:solidFill>
                <a:latin typeface="Times New Roman" panose="02020603050405020304" pitchFamily="18" charset="0"/>
                <a:ea typeface="Calibri" panose="020F0502020204030204" pitchFamily="34" charset="0"/>
              </a:rPr>
              <a:t>Meehl</a:t>
            </a:r>
            <a:r>
              <a:rPr lang="en-US" dirty="0">
                <a:solidFill>
                  <a:srgbClr val="000000"/>
                </a:solidFill>
                <a:latin typeface="Times New Roman" panose="02020603050405020304" pitchFamily="18" charset="0"/>
                <a:ea typeface="Calibri" panose="020F0502020204030204" pitchFamily="34" charset="0"/>
              </a:rPr>
              <a:t>, N. Rosenbloom, M. J. Molina, W. G. Strand, 2021, </a:t>
            </a:r>
            <a:r>
              <a:rPr lang="en-US" b="1" u="sng" dirty="0">
                <a:solidFill>
                  <a:srgbClr val="000000"/>
                </a:solidFill>
                <a:latin typeface="Times New Roman" panose="02020603050405020304" pitchFamily="18" charset="0"/>
                <a:ea typeface="Calibri" panose="020F0502020204030204" pitchFamily="34" charset="0"/>
                <a:hlinkClick r:id="rId5"/>
              </a:rPr>
              <a:t>The influence of variability in meridional overturning on global ocean circulation</a:t>
            </a:r>
            <a:r>
              <a:rPr lang="en-US" dirty="0">
                <a:solidFill>
                  <a:srgbClr val="000000"/>
                </a:solidFill>
                <a:latin typeface="Times New Roman" panose="02020603050405020304" pitchFamily="18" charset="0"/>
                <a:ea typeface="Calibri" panose="020F0502020204030204" pitchFamily="34" charset="0"/>
              </a:rPr>
              <a:t>, </a:t>
            </a:r>
            <a:r>
              <a:rPr lang="en-US" i="1" dirty="0">
                <a:solidFill>
                  <a:srgbClr val="000000"/>
                </a:solidFill>
                <a:latin typeface="Times New Roman" panose="02020603050405020304" pitchFamily="18" charset="0"/>
                <a:ea typeface="Calibri" panose="020F0502020204030204" pitchFamily="34" charset="0"/>
              </a:rPr>
              <a:t>J. Climate</a:t>
            </a:r>
            <a:r>
              <a:rPr lang="en-US" dirty="0">
                <a:solidFill>
                  <a:srgbClr val="000000"/>
                </a:solidFill>
                <a:latin typeface="Times New Roman" panose="02020603050405020304" pitchFamily="18" charset="0"/>
                <a:ea typeface="Calibri" panose="020F0502020204030204" pitchFamily="34" charset="0"/>
              </a:rPr>
              <a:t>, 34, 7697-7716.</a:t>
            </a:r>
            <a:endParaRPr lang="en-US" sz="1600" dirty="0">
              <a:solidFill>
                <a:srgbClr val="000000"/>
              </a:solidFill>
              <a:effectLst/>
              <a:latin typeface="Calibri" panose="020F0502020204030204" pitchFamily="34" charset="0"/>
              <a:ea typeface="Calibri" panose="020F0502020204030204" pitchFamily="34" charset="0"/>
            </a:endParaRP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85572" y="494344"/>
            <a:ext cx="4159057" cy="4779172"/>
          </a:xfrm>
          <a:prstGeom prst="rect">
            <a:avLst/>
          </a:prstGeom>
        </p:spPr>
      </p:pic>
    </p:spTree>
    <p:extLst>
      <p:ext uri="{BB962C8B-B14F-4D97-AF65-F5344CB8AC3E}">
        <p14:creationId xmlns:p14="http://schemas.microsoft.com/office/powerpoint/2010/main" val="3718721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4709</TotalTime>
  <Words>376</Words>
  <Application>Microsoft Office PowerPoint</Application>
  <PresentationFormat>Widescreen</PresentationFormat>
  <Paragraphs>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Agency FB</vt: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Pritchard</dc:creator>
  <cp:lastModifiedBy>Stephanie Shearer</cp:lastModifiedBy>
  <cp:revision>58</cp:revision>
  <dcterms:created xsi:type="dcterms:W3CDTF">2019-01-21T20:59:35Z</dcterms:created>
  <dcterms:modified xsi:type="dcterms:W3CDTF">2021-10-27T17:21:58Z</dcterms:modified>
</cp:coreProperties>
</file>