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24" r:id="rId2"/>
  </p:sldIdLst>
  <p:sldSz cx="10058400" cy="7772400"/>
  <p:notesSz cx="6985000" cy="9283700"/>
  <p:defaultTextStyle>
    <a:defPPr>
      <a:defRPr lang="en-US"/>
    </a:defPPr>
    <a:lvl1pPr marL="0" algn="l" defTabSz="509245" rtl="0" eaLnBrk="1" latinLnBrk="0" hangingPunct="1">
      <a:defRPr sz="2000" kern="1200">
        <a:solidFill>
          <a:schemeClr val="tx1"/>
        </a:solidFill>
        <a:latin typeface="+mn-lt"/>
        <a:ea typeface="+mn-ea"/>
        <a:cs typeface="+mn-cs"/>
      </a:defRPr>
    </a:lvl1pPr>
    <a:lvl2pPr marL="509245" algn="l" defTabSz="509245" rtl="0" eaLnBrk="1" latinLnBrk="0" hangingPunct="1">
      <a:defRPr sz="2000" kern="1200">
        <a:solidFill>
          <a:schemeClr val="tx1"/>
        </a:solidFill>
        <a:latin typeface="+mn-lt"/>
        <a:ea typeface="+mn-ea"/>
        <a:cs typeface="+mn-cs"/>
      </a:defRPr>
    </a:lvl2pPr>
    <a:lvl3pPr marL="1018493" algn="l" defTabSz="509245" rtl="0" eaLnBrk="1" latinLnBrk="0" hangingPunct="1">
      <a:defRPr sz="2000" kern="1200">
        <a:solidFill>
          <a:schemeClr val="tx1"/>
        </a:solidFill>
        <a:latin typeface="+mn-lt"/>
        <a:ea typeface="+mn-ea"/>
        <a:cs typeface="+mn-cs"/>
      </a:defRPr>
    </a:lvl3pPr>
    <a:lvl4pPr marL="1527738" algn="l" defTabSz="509245" rtl="0" eaLnBrk="1" latinLnBrk="0" hangingPunct="1">
      <a:defRPr sz="2000" kern="1200">
        <a:solidFill>
          <a:schemeClr val="tx1"/>
        </a:solidFill>
        <a:latin typeface="+mn-lt"/>
        <a:ea typeface="+mn-ea"/>
        <a:cs typeface="+mn-cs"/>
      </a:defRPr>
    </a:lvl4pPr>
    <a:lvl5pPr marL="2036984" algn="l" defTabSz="509245" rtl="0" eaLnBrk="1" latinLnBrk="0" hangingPunct="1">
      <a:defRPr sz="2000" kern="1200">
        <a:solidFill>
          <a:schemeClr val="tx1"/>
        </a:solidFill>
        <a:latin typeface="+mn-lt"/>
        <a:ea typeface="+mn-ea"/>
        <a:cs typeface="+mn-cs"/>
      </a:defRPr>
    </a:lvl5pPr>
    <a:lvl6pPr marL="2546231" algn="l" defTabSz="509245" rtl="0" eaLnBrk="1" latinLnBrk="0" hangingPunct="1">
      <a:defRPr sz="2000" kern="1200">
        <a:solidFill>
          <a:schemeClr val="tx1"/>
        </a:solidFill>
        <a:latin typeface="+mn-lt"/>
        <a:ea typeface="+mn-ea"/>
        <a:cs typeface="+mn-cs"/>
      </a:defRPr>
    </a:lvl6pPr>
    <a:lvl7pPr marL="3055476" algn="l" defTabSz="509245" rtl="0" eaLnBrk="1" latinLnBrk="0" hangingPunct="1">
      <a:defRPr sz="2000" kern="1200">
        <a:solidFill>
          <a:schemeClr val="tx1"/>
        </a:solidFill>
        <a:latin typeface="+mn-lt"/>
        <a:ea typeface="+mn-ea"/>
        <a:cs typeface="+mn-cs"/>
      </a:defRPr>
    </a:lvl7pPr>
    <a:lvl8pPr marL="3564722" algn="l" defTabSz="509245" rtl="0" eaLnBrk="1" latinLnBrk="0" hangingPunct="1">
      <a:defRPr sz="2000" kern="1200">
        <a:solidFill>
          <a:schemeClr val="tx1"/>
        </a:solidFill>
        <a:latin typeface="+mn-lt"/>
        <a:ea typeface="+mn-ea"/>
        <a:cs typeface="+mn-cs"/>
      </a:defRPr>
    </a:lvl8pPr>
    <a:lvl9pPr marL="4073969" algn="l" defTabSz="50924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66"/>
    <a:srgbClr val="000000"/>
    <a:srgbClr val="FFFFFF"/>
    <a:srgbClr val="00FFFF"/>
    <a:srgbClr val="68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660" autoAdjust="0"/>
  </p:normalViewPr>
  <p:slideViewPr>
    <p:cSldViewPr snapToGrid="0" snapToObjects="1" showGuides="1">
      <p:cViewPr varScale="1">
        <p:scale>
          <a:sx n="84" d="100"/>
          <a:sy n="84" d="100"/>
        </p:scale>
        <p:origin x="1186" y="82"/>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4" d="100"/>
          <a:sy n="74" d="100"/>
        </p:scale>
        <p:origin x="-2928" y="-77"/>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E547743F-9F2F-F946-B4B9-95F2F60FB6A2}" type="datetime1">
              <a:rPr lang="en-US" smtClean="0"/>
              <a:pPr/>
              <a:t>1/5/2018</a:t>
            </a:fld>
            <a:endParaRPr lang="en-US" dirty="0"/>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956FB101-B1F6-3440-94F2-864600494A99}" type="slidenum">
              <a:rPr lang="en-US" smtClean="0"/>
              <a:pPr/>
              <a:t>‹#›</a:t>
            </a:fld>
            <a:endParaRPr lang="en-US" dirty="0"/>
          </a:p>
        </p:txBody>
      </p:sp>
    </p:spTree>
    <p:extLst>
      <p:ext uri="{BB962C8B-B14F-4D97-AF65-F5344CB8AC3E}">
        <p14:creationId xmlns:p14="http://schemas.microsoft.com/office/powerpoint/2010/main" val="28560123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44645EDD-FE25-044D-B57A-0CCE6925436F}" type="datetime1">
              <a:rPr lang="en-US" smtClean="0"/>
              <a:pPr/>
              <a:t>1/5/2018</a:t>
            </a:fld>
            <a:endParaRPr lang="en-US" dirty="0"/>
          </a:p>
        </p:txBody>
      </p:sp>
      <p:sp>
        <p:nvSpPr>
          <p:cNvPr id="4" name="Slide Image Placeholder 3"/>
          <p:cNvSpPr>
            <a:spLocks noGrp="1" noRot="1" noChangeAspect="1"/>
          </p:cNvSpPr>
          <p:nvPr>
            <p:ph type="sldImg" idx="2"/>
          </p:nvPr>
        </p:nvSpPr>
        <p:spPr>
          <a:xfrm>
            <a:off x="1239838" y="696913"/>
            <a:ext cx="4505325"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4398D3C4-4A05-554B-9132-75328EA93314}" type="slidenum">
              <a:rPr lang="en-US" smtClean="0"/>
              <a:pPr/>
              <a:t>‹#›</a:t>
            </a:fld>
            <a:endParaRPr lang="en-US" dirty="0"/>
          </a:p>
        </p:txBody>
      </p:sp>
    </p:spTree>
    <p:extLst>
      <p:ext uri="{BB962C8B-B14F-4D97-AF65-F5344CB8AC3E}">
        <p14:creationId xmlns:p14="http://schemas.microsoft.com/office/powerpoint/2010/main" val="1734390485"/>
      </p:ext>
    </p:extLst>
  </p:cSld>
  <p:clrMap bg1="lt1" tx1="dk1" bg2="lt2" tx2="dk2" accent1="accent1" accent2="accent2" accent3="accent3" accent4="accent4" accent5="accent5" accent6="accent6" hlink="hlink" folHlink="folHlink"/>
  <p:hf sldNum="0" hdr="0" ftr="0" dt="0"/>
  <p:notesStyle>
    <a:lvl1pPr marL="0" algn="l" defTabSz="509245" rtl="0" eaLnBrk="1" latinLnBrk="0" hangingPunct="1">
      <a:defRPr sz="1300" kern="1200">
        <a:solidFill>
          <a:schemeClr val="tx1"/>
        </a:solidFill>
        <a:latin typeface="+mn-lt"/>
        <a:ea typeface="+mn-ea"/>
        <a:cs typeface="+mn-cs"/>
      </a:defRPr>
    </a:lvl1pPr>
    <a:lvl2pPr marL="509245" algn="l" defTabSz="509245" rtl="0" eaLnBrk="1" latinLnBrk="0" hangingPunct="1">
      <a:defRPr sz="1300" kern="1200">
        <a:solidFill>
          <a:schemeClr val="tx1"/>
        </a:solidFill>
        <a:latin typeface="+mn-lt"/>
        <a:ea typeface="+mn-ea"/>
        <a:cs typeface="+mn-cs"/>
      </a:defRPr>
    </a:lvl2pPr>
    <a:lvl3pPr marL="1018493" algn="l" defTabSz="509245" rtl="0" eaLnBrk="1" latinLnBrk="0" hangingPunct="1">
      <a:defRPr sz="1300" kern="1200">
        <a:solidFill>
          <a:schemeClr val="tx1"/>
        </a:solidFill>
        <a:latin typeface="+mn-lt"/>
        <a:ea typeface="+mn-ea"/>
        <a:cs typeface="+mn-cs"/>
      </a:defRPr>
    </a:lvl3pPr>
    <a:lvl4pPr marL="1527738" algn="l" defTabSz="509245" rtl="0" eaLnBrk="1" latinLnBrk="0" hangingPunct="1">
      <a:defRPr sz="1300" kern="1200">
        <a:solidFill>
          <a:schemeClr val="tx1"/>
        </a:solidFill>
        <a:latin typeface="+mn-lt"/>
        <a:ea typeface="+mn-ea"/>
        <a:cs typeface="+mn-cs"/>
      </a:defRPr>
    </a:lvl4pPr>
    <a:lvl5pPr marL="2036984" algn="l" defTabSz="509245" rtl="0" eaLnBrk="1" latinLnBrk="0" hangingPunct="1">
      <a:defRPr sz="1300" kern="1200">
        <a:solidFill>
          <a:schemeClr val="tx1"/>
        </a:solidFill>
        <a:latin typeface="+mn-lt"/>
        <a:ea typeface="+mn-ea"/>
        <a:cs typeface="+mn-cs"/>
      </a:defRPr>
    </a:lvl5pPr>
    <a:lvl6pPr marL="2546231" algn="l" defTabSz="509245" rtl="0" eaLnBrk="1" latinLnBrk="0" hangingPunct="1">
      <a:defRPr sz="1300" kern="1200">
        <a:solidFill>
          <a:schemeClr val="tx1"/>
        </a:solidFill>
        <a:latin typeface="+mn-lt"/>
        <a:ea typeface="+mn-ea"/>
        <a:cs typeface="+mn-cs"/>
      </a:defRPr>
    </a:lvl6pPr>
    <a:lvl7pPr marL="3055476" algn="l" defTabSz="509245" rtl="0" eaLnBrk="1" latinLnBrk="0" hangingPunct="1">
      <a:defRPr sz="1300" kern="1200">
        <a:solidFill>
          <a:schemeClr val="tx1"/>
        </a:solidFill>
        <a:latin typeface="+mn-lt"/>
        <a:ea typeface="+mn-ea"/>
        <a:cs typeface="+mn-cs"/>
      </a:defRPr>
    </a:lvl7pPr>
    <a:lvl8pPr marL="3564722" algn="l" defTabSz="509245" rtl="0" eaLnBrk="1" latinLnBrk="0" hangingPunct="1">
      <a:defRPr sz="1300" kern="1200">
        <a:solidFill>
          <a:schemeClr val="tx1"/>
        </a:solidFill>
        <a:latin typeface="+mn-lt"/>
        <a:ea typeface="+mn-ea"/>
        <a:cs typeface="+mn-cs"/>
      </a:defRPr>
    </a:lvl8pPr>
    <a:lvl9pPr marL="4073969" algn="l" defTabSz="50924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1813563"/>
            <a:ext cx="9052560" cy="5129425"/>
          </a:xfrm>
          <a:prstGeom prst="rect">
            <a:avLst/>
          </a:prstGeom>
        </p:spPr>
        <p:txBody>
          <a:bodyPr vert="eaVert" lIns="101849" tIns="50925" rIns="101849" bIns="509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a:prstGeom prst="rect">
            <a:avLst/>
          </a:prstGeom>
        </p:spPr>
        <p:txBody>
          <a:bodyPr vert="eaVert" lIns="101849" tIns="50925" rIns="101849" bIns="50925"/>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a:prstGeom prst="rect">
            <a:avLst/>
          </a:prstGeom>
        </p:spPr>
        <p:txBody>
          <a:bodyPr vert="eaVert" lIns="101849" tIns="50925" rIns="101849" bIns="509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8"/>
            <a:ext cx="8549640" cy="1543685"/>
          </a:xfrm>
          <a:prstGeom prst="rect">
            <a:avLst/>
          </a:prstGeom>
        </p:spPr>
        <p:txBody>
          <a:bodyPr lIns="101849" tIns="50925" rIns="101849" bIns="50925"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a:prstGeom prst="rect">
            <a:avLst/>
          </a:prstGeom>
        </p:spPr>
        <p:txBody>
          <a:bodyPr lIns="101849" tIns="50925" rIns="101849" bIns="50925" anchor="b"/>
          <a:lstStyle>
            <a:lvl1pPr marL="0" indent="0">
              <a:buNone/>
              <a:defRPr sz="2200">
                <a:solidFill>
                  <a:schemeClr val="tx1">
                    <a:tint val="75000"/>
                  </a:schemeClr>
                </a:solidFill>
              </a:defRPr>
            </a:lvl1pPr>
            <a:lvl2pPr marL="509245" indent="0">
              <a:buNone/>
              <a:defRPr sz="2000">
                <a:solidFill>
                  <a:schemeClr val="tx1">
                    <a:tint val="75000"/>
                  </a:schemeClr>
                </a:solidFill>
              </a:defRPr>
            </a:lvl2pPr>
            <a:lvl3pPr marL="1018493" indent="0">
              <a:buNone/>
              <a:defRPr sz="1800">
                <a:solidFill>
                  <a:schemeClr val="tx1">
                    <a:tint val="75000"/>
                  </a:schemeClr>
                </a:solidFill>
              </a:defRPr>
            </a:lvl3pPr>
            <a:lvl4pPr marL="1527738" indent="0">
              <a:buNone/>
              <a:defRPr sz="1600">
                <a:solidFill>
                  <a:schemeClr val="tx1">
                    <a:tint val="75000"/>
                  </a:schemeClr>
                </a:solidFill>
              </a:defRPr>
            </a:lvl4pPr>
            <a:lvl5pPr marL="2036984" indent="0">
              <a:buNone/>
              <a:defRPr sz="1600">
                <a:solidFill>
                  <a:schemeClr val="tx1">
                    <a:tint val="75000"/>
                  </a:schemeClr>
                </a:solidFill>
              </a:defRPr>
            </a:lvl5pPr>
            <a:lvl6pPr marL="2546231" indent="0">
              <a:buNone/>
              <a:defRPr sz="1600">
                <a:solidFill>
                  <a:schemeClr val="tx1">
                    <a:tint val="75000"/>
                  </a:schemeClr>
                </a:solidFill>
              </a:defRPr>
            </a:lvl6pPr>
            <a:lvl7pPr marL="3055476" indent="0">
              <a:buNone/>
              <a:defRPr sz="1600">
                <a:solidFill>
                  <a:schemeClr val="tx1">
                    <a:tint val="75000"/>
                  </a:schemeClr>
                </a:solidFill>
              </a:defRPr>
            </a:lvl7pPr>
            <a:lvl8pPr marL="3564722" indent="0">
              <a:buNone/>
              <a:defRPr sz="1600">
                <a:solidFill>
                  <a:schemeClr val="tx1">
                    <a:tint val="75000"/>
                  </a:schemeClr>
                </a:solidFill>
              </a:defRPr>
            </a:lvl8pPr>
            <a:lvl9pPr marL="407396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Content Placeholder 2"/>
          <p:cNvSpPr>
            <a:spLocks noGrp="1"/>
          </p:cNvSpPr>
          <p:nvPr>
            <p:ph sz="half" idx="1"/>
          </p:nvPr>
        </p:nvSpPr>
        <p:spPr>
          <a:xfrm>
            <a:off x="502920" y="1813563"/>
            <a:ext cx="4442460" cy="5129425"/>
          </a:xfrm>
          <a:prstGeom prst="rect">
            <a:avLst/>
          </a:prstGeom>
        </p:spPr>
        <p:txBody>
          <a:bodyPr lIns="101849" tIns="50925" rIns="101849" bIns="50925"/>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3"/>
            <a:ext cx="4442460" cy="5129425"/>
          </a:xfrm>
          <a:prstGeom prst="rect">
            <a:avLst/>
          </a:prstGeom>
        </p:spPr>
        <p:txBody>
          <a:bodyPr lIns="101849" tIns="50925" rIns="101849" bIns="50925"/>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2" y="1739795"/>
            <a:ext cx="4444207" cy="725064"/>
          </a:xfrm>
          <a:prstGeom prst="rect">
            <a:avLst/>
          </a:prstGeom>
        </p:spPr>
        <p:txBody>
          <a:bodyPr lIns="101849" tIns="50925" rIns="101849" bIns="50925" anchor="b"/>
          <a:lstStyle>
            <a:lvl1pPr marL="0" indent="0">
              <a:buNone/>
              <a:defRPr sz="2700" b="1"/>
            </a:lvl1pPr>
            <a:lvl2pPr marL="509245" indent="0">
              <a:buNone/>
              <a:defRPr sz="2200" b="1"/>
            </a:lvl2pPr>
            <a:lvl3pPr marL="1018493" indent="0">
              <a:buNone/>
              <a:defRPr sz="2000" b="1"/>
            </a:lvl3pPr>
            <a:lvl4pPr marL="1527738" indent="0">
              <a:buNone/>
              <a:defRPr sz="1800" b="1"/>
            </a:lvl4pPr>
            <a:lvl5pPr marL="2036984" indent="0">
              <a:buNone/>
              <a:defRPr sz="1800" b="1"/>
            </a:lvl5pPr>
            <a:lvl6pPr marL="2546231" indent="0">
              <a:buNone/>
              <a:defRPr sz="1800" b="1"/>
            </a:lvl6pPr>
            <a:lvl7pPr marL="3055476" indent="0">
              <a:buNone/>
              <a:defRPr sz="1800" b="1"/>
            </a:lvl7pPr>
            <a:lvl8pPr marL="3564722" indent="0">
              <a:buNone/>
              <a:defRPr sz="1800" b="1"/>
            </a:lvl8pPr>
            <a:lvl9pPr marL="4073969"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2" y="2464859"/>
            <a:ext cx="4444207" cy="4478126"/>
          </a:xfrm>
          <a:prstGeom prst="rect">
            <a:avLst/>
          </a:prstGeom>
        </p:spPr>
        <p:txBody>
          <a:bodyPr lIns="101849" tIns="50925" rIns="101849" bIns="50925"/>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a:prstGeom prst="rect">
            <a:avLst/>
          </a:prstGeom>
        </p:spPr>
        <p:txBody>
          <a:bodyPr lIns="101849" tIns="50925" rIns="101849" bIns="50925" anchor="b"/>
          <a:lstStyle>
            <a:lvl1pPr marL="0" indent="0">
              <a:buNone/>
              <a:defRPr sz="2700" b="1"/>
            </a:lvl1pPr>
            <a:lvl2pPr marL="509245" indent="0">
              <a:buNone/>
              <a:defRPr sz="2200" b="1"/>
            </a:lvl2pPr>
            <a:lvl3pPr marL="1018493" indent="0">
              <a:buNone/>
              <a:defRPr sz="2000" b="1"/>
            </a:lvl3pPr>
            <a:lvl4pPr marL="1527738" indent="0">
              <a:buNone/>
              <a:defRPr sz="1800" b="1"/>
            </a:lvl4pPr>
            <a:lvl5pPr marL="2036984" indent="0">
              <a:buNone/>
              <a:defRPr sz="1800" b="1"/>
            </a:lvl5pPr>
            <a:lvl6pPr marL="2546231" indent="0">
              <a:buNone/>
              <a:defRPr sz="1800" b="1"/>
            </a:lvl6pPr>
            <a:lvl7pPr marL="3055476" indent="0">
              <a:buNone/>
              <a:defRPr sz="1800" b="1"/>
            </a:lvl7pPr>
            <a:lvl8pPr marL="3564722" indent="0">
              <a:buNone/>
              <a:defRPr sz="1800" b="1"/>
            </a:lvl8pPr>
            <a:lvl9pPr marL="4073969"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a:prstGeom prst="rect">
            <a:avLst/>
          </a:prstGeom>
        </p:spPr>
        <p:txBody>
          <a:bodyPr lIns="101849" tIns="50925" rIns="101849" bIns="50925"/>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8" name="Footer Placeholder 7"/>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9" name="Slide Number Placeholder 8"/>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Date Placeholder 2"/>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4" name="Footer Placeholder 3"/>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5" name="Slide Number Placeholder 4"/>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3" name="Footer Placeholder 2"/>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4" name="Slide Number Placeholder 3"/>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a:prstGeom prst="rect">
            <a:avLst/>
          </a:prstGeom>
        </p:spPr>
        <p:txBody>
          <a:bodyPr lIns="101849" tIns="50925" rIns="101849" bIns="50925"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a:prstGeom prst="rect">
            <a:avLst/>
          </a:prstGeom>
        </p:spPr>
        <p:txBody>
          <a:bodyPr lIns="101849" tIns="50925" rIns="101849" bIns="50925"/>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a:prstGeom prst="rect">
            <a:avLst/>
          </a:prstGeom>
        </p:spPr>
        <p:txBody>
          <a:bodyPr lIns="101849" tIns="50925" rIns="101849" bIns="50925"/>
          <a:lstStyle>
            <a:lvl1pPr marL="0" indent="0">
              <a:buNone/>
              <a:defRPr sz="1600"/>
            </a:lvl1pPr>
            <a:lvl2pPr marL="509245" indent="0">
              <a:buNone/>
              <a:defRPr sz="1300"/>
            </a:lvl2pPr>
            <a:lvl3pPr marL="1018493" indent="0">
              <a:buNone/>
              <a:defRPr sz="1100"/>
            </a:lvl3pPr>
            <a:lvl4pPr marL="1527738" indent="0">
              <a:buNone/>
              <a:defRPr sz="1000"/>
            </a:lvl4pPr>
            <a:lvl5pPr marL="2036984" indent="0">
              <a:buNone/>
              <a:defRPr sz="1000"/>
            </a:lvl5pPr>
            <a:lvl6pPr marL="2546231" indent="0">
              <a:buNone/>
              <a:defRPr sz="1000"/>
            </a:lvl6pPr>
            <a:lvl7pPr marL="3055476" indent="0">
              <a:buNone/>
              <a:defRPr sz="1000"/>
            </a:lvl7pPr>
            <a:lvl8pPr marL="3564722" indent="0">
              <a:buNone/>
              <a:defRPr sz="1000"/>
            </a:lvl8pPr>
            <a:lvl9pPr marL="407396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2"/>
            <a:ext cx="6035040" cy="642303"/>
          </a:xfrm>
          <a:prstGeom prst="rect">
            <a:avLst/>
          </a:prstGeom>
        </p:spPr>
        <p:txBody>
          <a:bodyPr lIns="101849" tIns="50925" rIns="101849" bIns="50925"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a:prstGeom prst="rect">
            <a:avLst/>
          </a:prstGeom>
        </p:spPr>
        <p:txBody>
          <a:bodyPr lIns="101849" tIns="50925" rIns="101849" bIns="50925"/>
          <a:lstStyle>
            <a:lvl1pPr marL="0" indent="0">
              <a:buNone/>
              <a:defRPr sz="3600"/>
            </a:lvl1pPr>
            <a:lvl2pPr marL="509245" indent="0">
              <a:buNone/>
              <a:defRPr sz="3100"/>
            </a:lvl2pPr>
            <a:lvl3pPr marL="1018493" indent="0">
              <a:buNone/>
              <a:defRPr sz="2700"/>
            </a:lvl3pPr>
            <a:lvl4pPr marL="1527738" indent="0">
              <a:buNone/>
              <a:defRPr sz="2200"/>
            </a:lvl4pPr>
            <a:lvl5pPr marL="2036984" indent="0">
              <a:buNone/>
              <a:defRPr sz="2200"/>
            </a:lvl5pPr>
            <a:lvl6pPr marL="2546231" indent="0">
              <a:buNone/>
              <a:defRPr sz="2200"/>
            </a:lvl6pPr>
            <a:lvl7pPr marL="3055476" indent="0">
              <a:buNone/>
              <a:defRPr sz="2200"/>
            </a:lvl7pPr>
            <a:lvl8pPr marL="3564722" indent="0">
              <a:buNone/>
              <a:defRPr sz="2200"/>
            </a:lvl8pPr>
            <a:lvl9pPr marL="4073969" indent="0">
              <a:buNone/>
              <a:defRPr sz="22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71517" y="6082985"/>
            <a:ext cx="6035040" cy="912177"/>
          </a:xfrm>
          <a:prstGeom prst="rect">
            <a:avLst/>
          </a:prstGeom>
        </p:spPr>
        <p:txBody>
          <a:bodyPr lIns="101849" tIns="50925" rIns="101849" bIns="50925"/>
          <a:lstStyle>
            <a:lvl1pPr marL="0" indent="0">
              <a:buNone/>
              <a:defRPr sz="1600"/>
            </a:lvl1pPr>
            <a:lvl2pPr marL="509245" indent="0">
              <a:buNone/>
              <a:defRPr sz="1300"/>
            </a:lvl2pPr>
            <a:lvl3pPr marL="1018493" indent="0">
              <a:buNone/>
              <a:defRPr sz="1100"/>
            </a:lvl3pPr>
            <a:lvl4pPr marL="1527738" indent="0">
              <a:buNone/>
              <a:defRPr sz="1000"/>
            </a:lvl4pPr>
            <a:lvl5pPr marL="2036984" indent="0">
              <a:buNone/>
              <a:defRPr sz="1000"/>
            </a:lvl5pPr>
            <a:lvl6pPr marL="2546231" indent="0">
              <a:buNone/>
              <a:defRPr sz="1000"/>
            </a:lvl6pPr>
            <a:lvl7pPr marL="3055476" indent="0">
              <a:buNone/>
              <a:defRPr sz="1000"/>
            </a:lvl7pPr>
            <a:lvl8pPr marL="3564722" indent="0">
              <a:buNone/>
              <a:defRPr sz="1000"/>
            </a:lvl8pPr>
            <a:lvl9pPr marL="407396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509245" rtl="0" eaLnBrk="1" latinLnBrk="0" hangingPunct="1">
        <a:spcBef>
          <a:spcPct val="0"/>
        </a:spcBef>
        <a:buNone/>
        <a:defRPr sz="4900" kern="1200">
          <a:solidFill>
            <a:schemeClr val="tx1"/>
          </a:solidFill>
          <a:latin typeface="+mj-lt"/>
          <a:ea typeface="+mj-ea"/>
          <a:cs typeface="+mj-cs"/>
        </a:defRPr>
      </a:lvl1pPr>
    </p:titleStyle>
    <p:bodyStyle>
      <a:lvl1pPr marL="381935" indent="-381935" algn="l" defTabSz="509245" rtl="0" eaLnBrk="1" latinLnBrk="0" hangingPunct="1">
        <a:spcBef>
          <a:spcPct val="20000"/>
        </a:spcBef>
        <a:buFont typeface="Arial"/>
        <a:buChar char="•"/>
        <a:defRPr sz="3600" kern="1200">
          <a:solidFill>
            <a:schemeClr val="tx1"/>
          </a:solidFill>
          <a:latin typeface="+mn-lt"/>
          <a:ea typeface="+mn-ea"/>
          <a:cs typeface="+mn-cs"/>
        </a:defRPr>
      </a:lvl1pPr>
      <a:lvl2pPr marL="827525" indent="-318279" algn="l" defTabSz="509245" rtl="0" eaLnBrk="1" latinLnBrk="0" hangingPunct="1">
        <a:spcBef>
          <a:spcPct val="20000"/>
        </a:spcBef>
        <a:buFont typeface="Arial"/>
        <a:buChar char="–"/>
        <a:defRPr sz="3100" kern="1200">
          <a:solidFill>
            <a:schemeClr val="tx1"/>
          </a:solidFill>
          <a:latin typeface="+mn-lt"/>
          <a:ea typeface="+mn-ea"/>
          <a:cs typeface="+mn-cs"/>
        </a:defRPr>
      </a:lvl2pPr>
      <a:lvl3pPr marL="1273114" indent="-254624" algn="l" defTabSz="509245" rtl="0" eaLnBrk="1" latinLnBrk="0" hangingPunct="1">
        <a:spcBef>
          <a:spcPct val="20000"/>
        </a:spcBef>
        <a:buFont typeface="Arial"/>
        <a:buChar char="•"/>
        <a:defRPr sz="2700" kern="1200">
          <a:solidFill>
            <a:schemeClr val="tx1"/>
          </a:solidFill>
          <a:latin typeface="+mn-lt"/>
          <a:ea typeface="+mn-ea"/>
          <a:cs typeface="+mn-cs"/>
        </a:defRPr>
      </a:lvl3pPr>
      <a:lvl4pPr marL="1782362" indent="-254624" algn="l" defTabSz="509245" rtl="0" eaLnBrk="1" latinLnBrk="0" hangingPunct="1">
        <a:spcBef>
          <a:spcPct val="20000"/>
        </a:spcBef>
        <a:buFont typeface="Arial"/>
        <a:buChar char="–"/>
        <a:defRPr sz="2200" kern="1200">
          <a:solidFill>
            <a:schemeClr val="tx1"/>
          </a:solidFill>
          <a:latin typeface="+mn-lt"/>
          <a:ea typeface="+mn-ea"/>
          <a:cs typeface="+mn-cs"/>
        </a:defRPr>
      </a:lvl4pPr>
      <a:lvl5pPr marL="2291607" indent="-254624" algn="l" defTabSz="509245" rtl="0" eaLnBrk="1" latinLnBrk="0" hangingPunct="1">
        <a:spcBef>
          <a:spcPct val="20000"/>
        </a:spcBef>
        <a:buFont typeface="Arial"/>
        <a:buChar char="»"/>
        <a:defRPr sz="2200" kern="1200">
          <a:solidFill>
            <a:schemeClr val="tx1"/>
          </a:solidFill>
          <a:latin typeface="+mn-lt"/>
          <a:ea typeface="+mn-ea"/>
          <a:cs typeface="+mn-cs"/>
        </a:defRPr>
      </a:lvl5pPr>
      <a:lvl6pPr marL="2800853" indent="-254624" algn="l" defTabSz="509245" rtl="0" eaLnBrk="1" latinLnBrk="0" hangingPunct="1">
        <a:spcBef>
          <a:spcPct val="20000"/>
        </a:spcBef>
        <a:buFont typeface="Arial"/>
        <a:buChar char="•"/>
        <a:defRPr sz="2200" kern="1200">
          <a:solidFill>
            <a:schemeClr val="tx1"/>
          </a:solidFill>
          <a:latin typeface="+mn-lt"/>
          <a:ea typeface="+mn-ea"/>
          <a:cs typeface="+mn-cs"/>
        </a:defRPr>
      </a:lvl6pPr>
      <a:lvl7pPr marL="3310100" indent="-254624" algn="l" defTabSz="509245" rtl="0" eaLnBrk="1" latinLnBrk="0" hangingPunct="1">
        <a:spcBef>
          <a:spcPct val="20000"/>
        </a:spcBef>
        <a:buFont typeface="Arial"/>
        <a:buChar char="•"/>
        <a:defRPr sz="2200" kern="1200">
          <a:solidFill>
            <a:schemeClr val="tx1"/>
          </a:solidFill>
          <a:latin typeface="+mn-lt"/>
          <a:ea typeface="+mn-ea"/>
          <a:cs typeface="+mn-cs"/>
        </a:defRPr>
      </a:lvl7pPr>
      <a:lvl8pPr marL="3819345" indent="-254624" algn="l" defTabSz="509245" rtl="0" eaLnBrk="1" latinLnBrk="0" hangingPunct="1">
        <a:spcBef>
          <a:spcPct val="20000"/>
        </a:spcBef>
        <a:buFont typeface="Arial"/>
        <a:buChar char="•"/>
        <a:defRPr sz="2200" kern="1200">
          <a:solidFill>
            <a:schemeClr val="tx1"/>
          </a:solidFill>
          <a:latin typeface="+mn-lt"/>
          <a:ea typeface="+mn-ea"/>
          <a:cs typeface="+mn-cs"/>
        </a:defRPr>
      </a:lvl8pPr>
      <a:lvl9pPr marL="4328591" indent="-254624" algn="l" defTabSz="509245"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245" rtl="0" eaLnBrk="1" latinLnBrk="0" hangingPunct="1">
        <a:defRPr sz="2000" kern="1200">
          <a:solidFill>
            <a:schemeClr val="tx1"/>
          </a:solidFill>
          <a:latin typeface="+mn-lt"/>
          <a:ea typeface="+mn-ea"/>
          <a:cs typeface="+mn-cs"/>
        </a:defRPr>
      </a:lvl1pPr>
      <a:lvl2pPr marL="509245" algn="l" defTabSz="509245" rtl="0" eaLnBrk="1" latinLnBrk="0" hangingPunct="1">
        <a:defRPr sz="2000" kern="1200">
          <a:solidFill>
            <a:schemeClr val="tx1"/>
          </a:solidFill>
          <a:latin typeface="+mn-lt"/>
          <a:ea typeface="+mn-ea"/>
          <a:cs typeface="+mn-cs"/>
        </a:defRPr>
      </a:lvl2pPr>
      <a:lvl3pPr marL="1018493" algn="l" defTabSz="509245" rtl="0" eaLnBrk="1" latinLnBrk="0" hangingPunct="1">
        <a:defRPr sz="2000" kern="1200">
          <a:solidFill>
            <a:schemeClr val="tx1"/>
          </a:solidFill>
          <a:latin typeface="+mn-lt"/>
          <a:ea typeface="+mn-ea"/>
          <a:cs typeface="+mn-cs"/>
        </a:defRPr>
      </a:lvl3pPr>
      <a:lvl4pPr marL="1527738" algn="l" defTabSz="509245" rtl="0" eaLnBrk="1" latinLnBrk="0" hangingPunct="1">
        <a:defRPr sz="2000" kern="1200">
          <a:solidFill>
            <a:schemeClr val="tx1"/>
          </a:solidFill>
          <a:latin typeface="+mn-lt"/>
          <a:ea typeface="+mn-ea"/>
          <a:cs typeface="+mn-cs"/>
        </a:defRPr>
      </a:lvl4pPr>
      <a:lvl5pPr marL="2036984" algn="l" defTabSz="509245" rtl="0" eaLnBrk="1" latinLnBrk="0" hangingPunct="1">
        <a:defRPr sz="2000" kern="1200">
          <a:solidFill>
            <a:schemeClr val="tx1"/>
          </a:solidFill>
          <a:latin typeface="+mn-lt"/>
          <a:ea typeface="+mn-ea"/>
          <a:cs typeface="+mn-cs"/>
        </a:defRPr>
      </a:lvl5pPr>
      <a:lvl6pPr marL="2546231" algn="l" defTabSz="509245" rtl="0" eaLnBrk="1" latinLnBrk="0" hangingPunct="1">
        <a:defRPr sz="2000" kern="1200">
          <a:solidFill>
            <a:schemeClr val="tx1"/>
          </a:solidFill>
          <a:latin typeface="+mn-lt"/>
          <a:ea typeface="+mn-ea"/>
          <a:cs typeface="+mn-cs"/>
        </a:defRPr>
      </a:lvl6pPr>
      <a:lvl7pPr marL="3055476" algn="l" defTabSz="509245" rtl="0" eaLnBrk="1" latinLnBrk="0" hangingPunct="1">
        <a:defRPr sz="2000" kern="1200">
          <a:solidFill>
            <a:schemeClr val="tx1"/>
          </a:solidFill>
          <a:latin typeface="+mn-lt"/>
          <a:ea typeface="+mn-ea"/>
          <a:cs typeface="+mn-cs"/>
        </a:defRPr>
      </a:lvl7pPr>
      <a:lvl8pPr marL="3564722" algn="l" defTabSz="509245" rtl="0" eaLnBrk="1" latinLnBrk="0" hangingPunct="1">
        <a:defRPr sz="2000" kern="1200">
          <a:solidFill>
            <a:schemeClr val="tx1"/>
          </a:solidFill>
          <a:latin typeface="+mn-lt"/>
          <a:ea typeface="+mn-ea"/>
          <a:cs typeface="+mn-cs"/>
        </a:defRPr>
      </a:lvl8pPr>
      <a:lvl9pPr marL="4073969" algn="l" defTabSz="50924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
          <p:cNvSpPr txBox="1">
            <a:spLocks noChangeArrowheads="1"/>
          </p:cNvSpPr>
          <p:nvPr/>
        </p:nvSpPr>
        <p:spPr>
          <a:xfrm>
            <a:off x="41909" y="4326431"/>
            <a:ext cx="4821398" cy="2407285"/>
          </a:xfrm>
          <a:prstGeom prst="rect">
            <a:avLst/>
          </a:prstGeom>
        </p:spPr>
        <p:txBody>
          <a:bodyPr lIns="101882" tIns="50941" rIns="101882" bIns="50941"/>
          <a:lstStyle/>
          <a:p>
            <a:pPr marL="382059" indent="-382059" defTabSz="1018824" eaLnBrk="0">
              <a:spcBef>
                <a:spcPct val="20000"/>
              </a:spcBef>
              <a:defRPr/>
            </a:pPr>
            <a:r>
              <a:rPr lang="en-US" sz="2200" b="1" u="sng" kern="0" dirty="0"/>
              <a:t>Approach</a:t>
            </a:r>
          </a:p>
          <a:p>
            <a:pPr marL="382059" indent="-382059" defTabSz="1018824" eaLnBrk="0">
              <a:spcBef>
                <a:spcPct val="20000"/>
              </a:spcBef>
              <a:buFontTx/>
              <a:buChar char="•"/>
              <a:defRPr/>
            </a:pPr>
            <a:r>
              <a:rPr lang="en-US" sz="1600" kern="0" dirty="0" smtClean="0">
                <a:solidFill>
                  <a:srgbClr val="0070C0"/>
                </a:solidFill>
                <a:latin typeface="Times New Roman" panose="02020603050405020304" pitchFamily="18" charset="0"/>
                <a:cs typeface="Times New Roman" panose="02020603050405020304" pitchFamily="18" charset="0"/>
              </a:rPr>
              <a:t>Community Earth System Model version 1 (CESM1) with 1 degree resolution is our tool.</a:t>
            </a:r>
          </a:p>
          <a:p>
            <a:pPr marL="382059" indent="-382059" defTabSz="1018824" eaLnBrk="0">
              <a:spcBef>
                <a:spcPct val="20000"/>
              </a:spcBef>
              <a:buFontTx/>
              <a:buChar char="•"/>
              <a:defRPr/>
            </a:pPr>
            <a:r>
              <a:rPr lang="en-US" sz="1600" kern="0" dirty="0" smtClean="0">
                <a:solidFill>
                  <a:srgbClr val="0070C0"/>
                </a:solidFill>
                <a:latin typeface="Times New Roman" panose="02020603050405020304" pitchFamily="18" charset="0"/>
                <a:cs typeface="Times New Roman" panose="02020603050405020304" pitchFamily="18" charset="0"/>
              </a:rPr>
              <a:t>Last 1000 years of the CESM1 LE 22-hundred years 1850 preindustrial control run</a:t>
            </a:r>
          </a:p>
          <a:p>
            <a:pPr marL="382059" indent="-382059" defTabSz="1018824" eaLnBrk="0">
              <a:spcBef>
                <a:spcPct val="20000"/>
              </a:spcBef>
              <a:buFontTx/>
              <a:buChar char="•"/>
              <a:defRPr/>
            </a:pPr>
            <a:r>
              <a:rPr lang="en-US" sz="1600" kern="0" dirty="0" smtClean="0">
                <a:solidFill>
                  <a:srgbClr val="0070C0"/>
                </a:solidFill>
                <a:latin typeface="Times New Roman" panose="02020603050405020304" pitchFamily="18" charset="0"/>
                <a:cs typeface="Times New Roman" panose="02020603050405020304" pitchFamily="18" charset="0"/>
              </a:rPr>
              <a:t>Climate modes: IPO and AMO </a:t>
            </a:r>
          </a:p>
          <a:p>
            <a:pPr marL="382059" indent="-382059" defTabSz="1018824" eaLnBrk="0">
              <a:spcBef>
                <a:spcPct val="20000"/>
              </a:spcBef>
              <a:buFontTx/>
              <a:buChar char="•"/>
              <a:defRPr/>
            </a:pPr>
            <a:r>
              <a:rPr lang="en-US" sz="1600" kern="0" dirty="0" smtClean="0">
                <a:solidFill>
                  <a:srgbClr val="0070C0"/>
                </a:solidFill>
                <a:latin typeface="Times New Roman" panose="02020603050405020304" pitchFamily="18" charset="0"/>
                <a:cs typeface="Times New Roman" panose="02020603050405020304" pitchFamily="18" charset="0"/>
              </a:rPr>
              <a:t>Ocean heat content changes</a:t>
            </a:r>
            <a:endParaRPr lang="en-US" sz="1600" kern="0" dirty="0">
              <a:solidFill>
                <a:srgbClr val="0070C0"/>
              </a:solidFill>
            </a:endParaRPr>
          </a:p>
        </p:txBody>
      </p:sp>
      <p:sp>
        <p:nvSpPr>
          <p:cNvPr id="4" name="Rectangle 11"/>
          <p:cNvSpPr txBox="1">
            <a:spLocks noChangeArrowheads="1"/>
          </p:cNvSpPr>
          <p:nvPr/>
        </p:nvSpPr>
        <p:spPr>
          <a:xfrm>
            <a:off x="4861560" y="4312162"/>
            <a:ext cx="5113020" cy="2392892"/>
          </a:xfrm>
          <a:prstGeom prst="rect">
            <a:avLst/>
          </a:prstGeom>
        </p:spPr>
        <p:txBody>
          <a:bodyPr lIns="101882" tIns="50941" rIns="101882" bIns="50941"/>
          <a:lstStyle/>
          <a:p>
            <a:pPr marL="382059" indent="-382059" defTabSz="1018824" eaLnBrk="0">
              <a:spcBef>
                <a:spcPct val="20000"/>
              </a:spcBef>
              <a:defRPr/>
            </a:pPr>
            <a:r>
              <a:rPr lang="en-US" sz="2200" b="1" u="sng" kern="0" dirty="0" smtClean="0"/>
              <a:t>Impact</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Our results show that both IPO and AMO can modulate the ocean heat content distribution. </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The major influence of IPO is in the Pacific basin, and the major influence of AMO is in the Atlantic with significant impact to other basins in association to AMOC.</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IPO can induce an seesaw-like heat content change between surface and subsurface oceans.</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AMO will in general induce heat content change with the same sign up to 1500m depth. </a:t>
            </a:r>
          </a:p>
        </p:txBody>
      </p:sp>
      <p:sp>
        <p:nvSpPr>
          <p:cNvPr id="5" name="Text Box 12"/>
          <p:cNvSpPr txBox="1">
            <a:spLocks noChangeArrowheads="1"/>
          </p:cNvSpPr>
          <p:nvPr/>
        </p:nvSpPr>
        <p:spPr bwMode="auto">
          <a:xfrm>
            <a:off x="10250" y="829175"/>
            <a:ext cx="4822408" cy="3642307"/>
          </a:xfrm>
          <a:prstGeom prst="rect">
            <a:avLst/>
          </a:prstGeom>
          <a:noFill/>
          <a:ln w="6350">
            <a:noFill/>
            <a:miter lim="800000"/>
            <a:headEnd/>
            <a:tailEnd/>
          </a:ln>
          <a:effectLst/>
        </p:spPr>
        <p:txBody>
          <a:bodyPr wrap="square" lIns="101882" tIns="50941" rIns="101882" bIns="50941">
            <a:spAutoFit/>
          </a:bodyPr>
          <a:lstStyle/>
          <a:p>
            <a:pPr>
              <a:defRPr/>
            </a:pPr>
            <a:r>
              <a:rPr lang="en-US" sz="2200" b="1" u="sng" dirty="0" smtClean="0">
                <a:solidFill>
                  <a:srgbClr val="000000"/>
                </a:solidFill>
              </a:rPr>
              <a:t>Objective</a:t>
            </a:r>
          </a:p>
          <a:p>
            <a:r>
              <a:rPr lang="en-US" sz="1550" dirty="0" smtClean="0">
                <a:solidFill>
                  <a:srgbClr val="0070C0"/>
                </a:solidFill>
              </a:rPr>
              <a:t>Regional </a:t>
            </a:r>
            <a:r>
              <a:rPr lang="en-US" sz="1550" dirty="0">
                <a:solidFill>
                  <a:srgbClr val="0070C0"/>
                </a:solidFill>
              </a:rPr>
              <a:t>sea surface temperature (SST) mode variabilities, especially the La Niña-like Pacific Ocean temperature pattern known as the negative phase of the </a:t>
            </a:r>
            <a:r>
              <a:rPr lang="en-US" sz="1550" dirty="0" err="1">
                <a:solidFill>
                  <a:srgbClr val="0070C0"/>
                </a:solidFill>
              </a:rPr>
              <a:t>Interdecadal</a:t>
            </a:r>
            <a:r>
              <a:rPr lang="en-US" sz="1550" dirty="0">
                <a:solidFill>
                  <a:srgbClr val="0070C0"/>
                </a:solidFill>
              </a:rPr>
              <a:t> Pacific Oscillation (IPO), and the associated heat redistribution within the ocean are the leading mechanisms explaining the recent global warming hiatus. Here we use the Community Earth System Model (CESM) version 1, to examine how different phases of two leading decadal timescale SST modes, namely the IPO and the Atlantic </a:t>
            </a:r>
            <a:r>
              <a:rPr lang="en-US" sz="1550" dirty="0" err="1">
                <a:solidFill>
                  <a:srgbClr val="0070C0"/>
                </a:solidFill>
              </a:rPr>
              <a:t>Multidecadal</a:t>
            </a:r>
            <a:r>
              <a:rPr lang="en-US" sz="1550" dirty="0">
                <a:solidFill>
                  <a:srgbClr val="0070C0"/>
                </a:solidFill>
              </a:rPr>
              <a:t> Oscillation (AMO), contribute to heat redistribution in the global ocean in the absence of time evolving external </a:t>
            </a:r>
            <a:r>
              <a:rPr lang="en-US" sz="1550" dirty="0" err="1">
                <a:solidFill>
                  <a:srgbClr val="0070C0"/>
                </a:solidFill>
              </a:rPr>
              <a:t>forcings</a:t>
            </a:r>
            <a:r>
              <a:rPr lang="en-US" sz="1550" dirty="0">
                <a:solidFill>
                  <a:srgbClr val="0070C0"/>
                </a:solidFill>
              </a:rPr>
              <a:t>. </a:t>
            </a:r>
            <a:endParaRPr lang="en-US" sz="1550" dirty="0">
              <a:solidFill>
                <a:srgbClr val="0070C0"/>
              </a:solidFill>
              <a:latin typeface="Times New Roman" panose="02020603050405020304" pitchFamily="18" charset="0"/>
              <a:cs typeface="Times New Roman" panose="02020603050405020304" pitchFamily="18" charset="0"/>
            </a:endParaRPr>
          </a:p>
        </p:txBody>
      </p:sp>
      <p:sp>
        <p:nvSpPr>
          <p:cNvPr id="6" name="TextBox 5"/>
          <p:cNvSpPr txBox="1">
            <a:spLocks noChangeArrowheads="1"/>
          </p:cNvSpPr>
          <p:nvPr/>
        </p:nvSpPr>
        <p:spPr bwMode="auto">
          <a:xfrm>
            <a:off x="34116" y="7170160"/>
            <a:ext cx="10016620" cy="533764"/>
          </a:xfrm>
          <a:prstGeom prst="rect">
            <a:avLst/>
          </a:prstGeom>
          <a:noFill/>
          <a:ln w="9525">
            <a:noFill/>
            <a:miter lim="800000"/>
            <a:headEnd/>
            <a:tailEnd/>
          </a:ln>
        </p:spPr>
        <p:txBody>
          <a:bodyPr wrap="square" lIns="101882" tIns="50941" rIns="101882" bIns="50941">
            <a:spAutoFit/>
          </a:bodyPr>
          <a:lstStyle/>
          <a:p>
            <a:r>
              <a:rPr lang="en-US" sz="1400" dirty="0"/>
              <a:t>Hu, Z., </a:t>
            </a:r>
            <a:r>
              <a:rPr lang="en-US" sz="1400" b="1" dirty="0"/>
              <a:t>A. Hu</a:t>
            </a:r>
            <a:r>
              <a:rPr lang="en-US" sz="1400" b="1" baseline="30000" dirty="0"/>
              <a:t>$</a:t>
            </a:r>
            <a:r>
              <a:rPr lang="en-US" sz="1400" dirty="0"/>
              <a:t>, Y. Hu, 2017: </a:t>
            </a:r>
            <a:r>
              <a:rPr lang="en-US" sz="1400" b="1" dirty="0"/>
              <a:t>Contributions of </a:t>
            </a:r>
            <a:r>
              <a:rPr lang="en-US" sz="1400" b="1" dirty="0" err="1"/>
              <a:t>Interdecadal</a:t>
            </a:r>
            <a:r>
              <a:rPr lang="en-US" sz="1400" b="1" dirty="0"/>
              <a:t> Pacific Oscillation and Atlantic </a:t>
            </a:r>
            <a:r>
              <a:rPr lang="en-US" sz="1400" b="1" dirty="0" err="1"/>
              <a:t>Multidecadal</a:t>
            </a:r>
            <a:r>
              <a:rPr lang="en-US" sz="1400" b="1" dirty="0"/>
              <a:t> Oscillation to Global Ocean Heat Content Distribution</a:t>
            </a:r>
            <a:r>
              <a:rPr lang="en-US" sz="1400" dirty="0"/>
              <a:t>, </a:t>
            </a:r>
            <a:r>
              <a:rPr lang="en-US" sz="1400" i="1" dirty="0"/>
              <a:t>J. Climate</a:t>
            </a:r>
            <a:r>
              <a:rPr lang="en-US" sz="1400"/>
              <a:t>, DOI: </a:t>
            </a:r>
            <a:r>
              <a:rPr lang="en-US" sz="1400" smtClean="0"/>
              <a:t>10.1175/JCLI-D-17-0204.1, accepted</a:t>
            </a:r>
            <a:r>
              <a:rPr lang="en-US" sz="1400" dirty="0" smtClean="0"/>
              <a:t>. </a:t>
            </a:r>
            <a:r>
              <a:rPr lang="en-US" sz="1400" i="1" baseline="30000" dirty="0"/>
              <a:t>$</a:t>
            </a:r>
            <a:r>
              <a:rPr lang="en-US" sz="1400" i="1" dirty="0"/>
              <a:t>corresponding </a:t>
            </a:r>
            <a:r>
              <a:rPr lang="en-US" sz="1400" i="1" dirty="0" smtClean="0"/>
              <a:t>author.</a:t>
            </a:r>
            <a:endParaRPr lang="en-US" sz="1400" dirty="0">
              <a:solidFill>
                <a:srgbClr val="000000"/>
              </a:solidFill>
              <a:latin typeface="Comic Sans MS" panose="030F0702030302020204" pitchFamily="66" charset="0"/>
            </a:endParaRPr>
          </a:p>
        </p:txBody>
      </p:sp>
      <p:sp>
        <p:nvSpPr>
          <p:cNvPr id="7" name="Rectangle 6"/>
          <p:cNvSpPr>
            <a:spLocks noChangeArrowheads="1"/>
          </p:cNvSpPr>
          <p:nvPr/>
        </p:nvSpPr>
        <p:spPr bwMode="auto">
          <a:xfrm>
            <a:off x="0" y="28448"/>
            <a:ext cx="9974579" cy="841541"/>
          </a:xfrm>
          <a:prstGeom prst="rect">
            <a:avLst/>
          </a:prstGeom>
          <a:noFill/>
          <a:ln w="9525">
            <a:noFill/>
            <a:miter lim="800000"/>
            <a:headEnd/>
            <a:tailEnd/>
          </a:ln>
        </p:spPr>
        <p:txBody>
          <a:bodyPr wrap="square" lIns="101882" tIns="50941" rIns="101882" bIns="50941" anchor="ctr">
            <a:spAutoFit/>
          </a:bodyPr>
          <a:lstStyle/>
          <a:p>
            <a:r>
              <a:rPr lang="en-US" sz="2400" b="1" dirty="0"/>
              <a:t>Contributions of </a:t>
            </a:r>
            <a:r>
              <a:rPr lang="en-US" sz="2400" b="1" dirty="0" err="1"/>
              <a:t>Interdecadal</a:t>
            </a:r>
            <a:r>
              <a:rPr lang="en-US" sz="2400" b="1" dirty="0"/>
              <a:t> Pacific Oscillation and Atlantic </a:t>
            </a:r>
            <a:r>
              <a:rPr lang="en-US" sz="2400" b="1" dirty="0" err="1"/>
              <a:t>Multidecadal</a:t>
            </a:r>
            <a:r>
              <a:rPr lang="en-US" sz="2400" b="1" dirty="0"/>
              <a:t> Oscillation to Global Ocean Heat Content </a:t>
            </a:r>
            <a:r>
              <a:rPr lang="en-US" sz="2400" b="1" dirty="0" smtClean="0"/>
              <a:t>Distribution</a:t>
            </a:r>
            <a:endParaRPr lang="en-US" sz="2400" dirty="0"/>
          </a:p>
        </p:txBody>
      </p:sp>
      <p:sp>
        <p:nvSpPr>
          <p:cNvPr id="8" name="Rectangle 10"/>
          <p:cNvSpPr>
            <a:spLocks noChangeArrowheads="1"/>
          </p:cNvSpPr>
          <p:nvPr/>
        </p:nvSpPr>
        <p:spPr bwMode="auto">
          <a:xfrm>
            <a:off x="38403" y="7170160"/>
            <a:ext cx="9978149" cy="560200"/>
          </a:xfrm>
          <a:prstGeom prst="rect">
            <a:avLst/>
          </a:prstGeom>
          <a:noFill/>
          <a:ln w="28575" algn="ctr">
            <a:solidFill>
              <a:schemeClr val="tx1"/>
            </a:solidFill>
            <a:round/>
            <a:headEnd/>
            <a:tailEnd/>
          </a:ln>
        </p:spPr>
        <p:txBody>
          <a:bodyPr lIns="101882" tIns="50941" rIns="101882" bIns="50941"/>
          <a:lstStyle/>
          <a:p>
            <a:endParaRPr lang="en-US"/>
          </a:p>
        </p:txBody>
      </p:sp>
      <p:sp>
        <p:nvSpPr>
          <p:cNvPr id="9" name="Line 13"/>
          <p:cNvSpPr>
            <a:spLocks noChangeShapeType="1"/>
          </p:cNvSpPr>
          <p:nvPr/>
        </p:nvSpPr>
        <p:spPr bwMode="auto">
          <a:xfrm>
            <a:off x="192087" y="4368766"/>
            <a:ext cx="9614853" cy="1799"/>
          </a:xfrm>
          <a:prstGeom prst="line">
            <a:avLst/>
          </a:prstGeom>
          <a:noFill/>
          <a:ln w="36720">
            <a:solidFill>
              <a:srgbClr val="BADAFF"/>
            </a:solidFill>
            <a:round/>
            <a:headEnd/>
            <a:tailEnd/>
          </a:ln>
        </p:spPr>
        <p:txBody>
          <a:bodyPr lIns="101882" tIns="50941" rIns="101882" bIns="50941"/>
          <a:lstStyle/>
          <a:p>
            <a:endParaRPr lang="en-US"/>
          </a:p>
        </p:txBody>
      </p:sp>
      <p:sp>
        <p:nvSpPr>
          <p:cNvPr id="10" name="Line 12"/>
          <p:cNvSpPr>
            <a:spLocks noChangeShapeType="1"/>
          </p:cNvSpPr>
          <p:nvPr/>
        </p:nvSpPr>
        <p:spPr bwMode="auto">
          <a:xfrm>
            <a:off x="4842908" y="836348"/>
            <a:ext cx="20399" cy="6260906"/>
          </a:xfrm>
          <a:prstGeom prst="line">
            <a:avLst/>
          </a:prstGeom>
          <a:noFill/>
          <a:ln w="36720">
            <a:solidFill>
              <a:srgbClr val="BADAFF"/>
            </a:solidFill>
            <a:round/>
            <a:headEnd/>
            <a:tailEnd/>
          </a:ln>
        </p:spPr>
        <p:txBody>
          <a:bodyPr lIns="101882" tIns="50941" rIns="101882" bIns="50941"/>
          <a:lstStyle/>
          <a:p>
            <a:endParaRPr lang="en-US"/>
          </a:p>
        </p:txBody>
      </p:sp>
      <p:sp>
        <p:nvSpPr>
          <p:cNvPr id="12" name="Rectangle 11"/>
          <p:cNvSpPr/>
          <p:nvPr/>
        </p:nvSpPr>
        <p:spPr>
          <a:xfrm>
            <a:off x="7921256" y="857613"/>
            <a:ext cx="2162651" cy="3539430"/>
          </a:xfrm>
          <a:prstGeom prst="rect">
            <a:avLst/>
          </a:prstGeom>
        </p:spPr>
        <p:txBody>
          <a:bodyPr wrap="square">
            <a:spAutoFit/>
          </a:bodyPr>
          <a:lstStyle/>
          <a:p>
            <a:r>
              <a:rPr lang="en-US" sz="1600" dirty="0" smtClean="0"/>
              <a:t>Figure 1. </a:t>
            </a:r>
            <a:r>
              <a:rPr lang="en-US" sz="1600" dirty="0"/>
              <a:t>Composite mean global OHC anomalies at different layers for different phases of IPO, AMO. Panel a) for IPO, red bar for positive IPO and blue bar for negative IPO; b) for AMO, red/blue bar for positive/negative </a:t>
            </a:r>
            <a:r>
              <a:rPr lang="en-US" sz="1600" dirty="0" smtClean="0"/>
              <a:t>AMO. </a:t>
            </a:r>
            <a:r>
              <a:rPr lang="en-US" sz="1600" dirty="0"/>
              <a:t>Error bars denote 95% confidence </a:t>
            </a:r>
            <a:r>
              <a:rPr lang="en-US" sz="1600" dirty="0" smtClean="0"/>
              <a:t>interval.</a:t>
            </a:r>
            <a:endParaRPr lang="en-US" sz="1600" dirty="0"/>
          </a:p>
        </p:txBody>
      </p:sp>
      <p:pic>
        <p:nvPicPr>
          <p:cNvPr id="13" name="image8.jpg" descr="C:\Users\ahu\Documents\papers\HuZeYuan_Beida\ohc_global-01.jpg"/>
          <p:cNvPicPr/>
          <p:nvPr/>
        </p:nvPicPr>
        <p:blipFill rotWithShape="1">
          <a:blip r:embed="rId2"/>
          <a:srcRect b="31915"/>
          <a:stretch/>
        </p:blipFill>
        <p:spPr>
          <a:xfrm>
            <a:off x="5042426" y="799771"/>
            <a:ext cx="2769502" cy="3570794"/>
          </a:xfrm>
          <a:prstGeom prst="rect">
            <a:avLst/>
          </a:prstGeom>
          <a:ln/>
        </p:spPr>
      </p:pic>
    </p:spTree>
    <p:extLst>
      <p:ext uri="{BB962C8B-B14F-4D97-AF65-F5344CB8AC3E}">
        <p14:creationId xmlns:p14="http://schemas.microsoft.com/office/powerpoint/2010/main" val="138763215"/>
      </p:ext>
    </p:extLst>
  </p:cSld>
  <p:clrMapOvr>
    <a:masterClrMapping/>
  </p:clrMapOvr>
</p:sld>
</file>

<file path=ppt/theme/theme1.xml><?xml version="1.0" encoding="utf-8"?>
<a:theme xmlns:a="http://schemas.openxmlformats.org/drawingml/2006/main" name="DOE-CA_Site_Review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16305</TotalTime>
  <Words>342</Words>
  <Application>Microsoft Office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Comic Sans MS</vt:lpstr>
      <vt:lpstr>Times New Roman</vt:lpstr>
      <vt:lpstr>DOE-CA_Site_Review_Template</vt:lpstr>
      <vt:lpstr>PowerPoint Presentation</vt:lpstr>
    </vt:vector>
  </TitlesOfParts>
  <Company>NCAR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Shearer</dc:creator>
  <cp:lastModifiedBy>Stephanie Shearer</cp:lastModifiedBy>
  <cp:revision>258</cp:revision>
  <dcterms:created xsi:type="dcterms:W3CDTF">2012-05-10T21:40:48Z</dcterms:created>
  <dcterms:modified xsi:type="dcterms:W3CDTF">2018-01-05T17:59:26Z</dcterms:modified>
</cp:coreProperties>
</file>