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321" r:id="rId2"/>
  </p:sldIdLst>
  <p:sldSz cx="10058400" cy="7772400"/>
  <p:notesSz cx="6985000" cy="9283700"/>
  <p:defaultTextStyle>
    <a:defPPr>
      <a:defRPr lang="en-US"/>
    </a:defPPr>
    <a:lvl1pPr marL="0" algn="l" defTabSz="509245" rtl="0" eaLnBrk="1" latinLnBrk="0" hangingPunct="1">
      <a:defRPr sz="2000" kern="1200">
        <a:solidFill>
          <a:schemeClr val="tx1"/>
        </a:solidFill>
        <a:latin typeface="+mn-lt"/>
        <a:ea typeface="+mn-ea"/>
        <a:cs typeface="+mn-cs"/>
      </a:defRPr>
    </a:lvl1pPr>
    <a:lvl2pPr marL="509245" algn="l" defTabSz="509245" rtl="0" eaLnBrk="1" latinLnBrk="0" hangingPunct="1">
      <a:defRPr sz="2000" kern="1200">
        <a:solidFill>
          <a:schemeClr val="tx1"/>
        </a:solidFill>
        <a:latin typeface="+mn-lt"/>
        <a:ea typeface="+mn-ea"/>
        <a:cs typeface="+mn-cs"/>
      </a:defRPr>
    </a:lvl2pPr>
    <a:lvl3pPr marL="1018493" algn="l" defTabSz="509245" rtl="0" eaLnBrk="1" latinLnBrk="0" hangingPunct="1">
      <a:defRPr sz="2000" kern="1200">
        <a:solidFill>
          <a:schemeClr val="tx1"/>
        </a:solidFill>
        <a:latin typeface="+mn-lt"/>
        <a:ea typeface="+mn-ea"/>
        <a:cs typeface="+mn-cs"/>
      </a:defRPr>
    </a:lvl3pPr>
    <a:lvl4pPr marL="1527738" algn="l" defTabSz="509245" rtl="0" eaLnBrk="1" latinLnBrk="0" hangingPunct="1">
      <a:defRPr sz="2000" kern="1200">
        <a:solidFill>
          <a:schemeClr val="tx1"/>
        </a:solidFill>
        <a:latin typeface="+mn-lt"/>
        <a:ea typeface="+mn-ea"/>
        <a:cs typeface="+mn-cs"/>
      </a:defRPr>
    </a:lvl4pPr>
    <a:lvl5pPr marL="2036984" algn="l" defTabSz="509245" rtl="0" eaLnBrk="1" latinLnBrk="0" hangingPunct="1">
      <a:defRPr sz="2000" kern="1200">
        <a:solidFill>
          <a:schemeClr val="tx1"/>
        </a:solidFill>
        <a:latin typeface="+mn-lt"/>
        <a:ea typeface="+mn-ea"/>
        <a:cs typeface="+mn-cs"/>
      </a:defRPr>
    </a:lvl5pPr>
    <a:lvl6pPr marL="2546231" algn="l" defTabSz="509245" rtl="0" eaLnBrk="1" latinLnBrk="0" hangingPunct="1">
      <a:defRPr sz="2000" kern="1200">
        <a:solidFill>
          <a:schemeClr val="tx1"/>
        </a:solidFill>
        <a:latin typeface="+mn-lt"/>
        <a:ea typeface="+mn-ea"/>
        <a:cs typeface="+mn-cs"/>
      </a:defRPr>
    </a:lvl6pPr>
    <a:lvl7pPr marL="3055476" algn="l" defTabSz="509245" rtl="0" eaLnBrk="1" latinLnBrk="0" hangingPunct="1">
      <a:defRPr sz="2000" kern="1200">
        <a:solidFill>
          <a:schemeClr val="tx1"/>
        </a:solidFill>
        <a:latin typeface="+mn-lt"/>
        <a:ea typeface="+mn-ea"/>
        <a:cs typeface="+mn-cs"/>
      </a:defRPr>
    </a:lvl7pPr>
    <a:lvl8pPr marL="3564722" algn="l" defTabSz="509245" rtl="0" eaLnBrk="1" latinLnBrk="0" hangingPunct="1">
      <a:defRPr sz="2000" kern="1200">
        <a:solidFill>
          <a:schemeClr val="tx1"/>
        </a:solidFill>
        <a:latin typeface="+mn-lt"/>
        <a:ea typeface="+mn-ea"/>
        <a:cs typeface="+mn-cs"/>
      </a:defRPr>
    </a:lvl8pPr>
    <a:lvl9pPr marL="4073969" algn="l" defTabSz="509245"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15:guide id="1" orient="horz" pos="2924">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9966"/>
    <a:srgbClr val="000000"/>
    <a:srgbClr val="FFFFFF"/>
    <a:srgbClr val="00FFFF"/>
    <a:srgbClr val="68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8" autoAdjust="0"/>
    <p:restoredTop sz="94660" autoAdjust="0"/>
  </p:normalViewPr>
  <p:slideViewPr>
    <p:cSldViewPr snapToGrid="0" snapToObjects="1" showGuides="1">
      <p:cViewPr varScale="1">
        <p:scale>
          <a:sx n="84" d="100"/>
          <a:sy n="84" d="100"/>
        </p:scale>
        <p:origin x="1186" y="101"/>
      </p:cViewPr>
      <p:guideLst>
        <p:guide orient="horz" pos="2448"/>
        <p:guide pos="316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4" d="100"/>
          <a:sy n="74" d="100"/>
        </p:scale>
        <p:origin x="-2928" y="-77"/>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E547743F-9F2F-F946-B4B9-95F2F60FB6A2}" type="datetime1">
              <a:rPr lang="en-US" smtClean="0"/>
              <a:pPr/>
              <a:t>9/7/2017</a:t>
            </a:fld>
            <a:endParaRPr lang="en-US" dirty="0"/>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956FB101-B1F6-3440-94F2-864600494A99}" type="slidenum">
              <a:rPr lang="en-US" smtClean="0"/>
              <a:pPr/>
              <a:t>‹#›</a:t>
            </a:fld>
            <a:endParaRPr lang="en-US" dirty="0"/>
          </a:p>
        </p:txBody>
      </p:sp>
    </p:spTree>
    <p:extLst>
      <p:ext uri="{BB962C8B-B14F-4D97-AF65-F5344CB8AC3E}">
        <p14:creationId xmlns:p14="http://schemas.microsoft.com/office/powerpoint/2010/main" val="285601237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44645EDD-FE25-044D-B57A-0CCE6925436F}" type="datetime1">
              <a:rPr lang="en-US" smtClean="0"/>
              <a:pPr/>
              <a:t>9/7/2017</a:t>
            </a:fld>
            <a:endParaRPr lang="en-US" dirty="0"/>
          </a:p>
        </p:txBody>
      </p:sp>
      <p:sp>
        <p:nvSpPr>
          <p:cNvPr id="4" name="Slide Image Placeholder 3"/>
          <p:cNvSpPr>
            <a:spLocks noGrp="1" noRot="1" noChangeAspect="1"/>
          </p:cNvSpPr>
          <p:nvPr>
            <p:ph type="sldImg" idx="2"/>
          </p:nvPr>
        </p:nvSpPr>
        <p:spPr>
          <a:xfrm>
            <a:off x="1239838" y="696913"/>
            <a:ext cx="4505325" cy="3481387"/>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4398D3C4-4A05-554B-9132-75328EA93314}" type="slidenum">
              <a:rPr lang="en-US" smtClean="0"/>
              <a:pPr/>
              <a:t>‹#›</a:t>
            </a:fld>
            <a:endParaRPr lang="en-US" dirty="0"/>
          </a:p>
        </p:txBody>
      </p:sp>
    </p:spTree>
    <p:extLst>
      <p:ext uri="{BB962C8B-B14F-4D97-AF65-F5344CB8AC3E}">
        <p14:creationId xmlns:p14="http://schemas.microsoft.com/office/powerpoint/2010/main" val="1734390485"/>
      </p:ext>
    </p:extLst>
  </p:cSld>
  <p:clrMap bg1="lt1" tx1="dk1" bg2="lt2" tx2="dk2" accent1="accent1" accent2="accent2" accent3="accent3" accent4="accent4" accent5="accent5" accent6="accent6" hlink="hlink" folHlink="folHlink"/>
  <p:hf sldNum="0" hdr="0" ftr="0" dt="0"/>
  <p:notesStyle>
    <a:lvl1pPr marL="0" algn="l" defTabSz="509245" rtl="0" eaLnBrk="1" latinLnBrk="0" hangingPunct="1">
      <a:defRPr sz="1300" kern="1200">
        <a:solidFill>
          <a:schemeClr val="tx1"/>
        </a:solidFill>
        <a:latin typeface="+mn-lt"/>
        <a:ea typeface="+mn-ea"/>
        <a:cs typeface="+mn-cs"/>
      </a:defRPr>
    </a:lvl1pPr>
    <a:lvl2pPr marL="509245" algn="l" defTabSz="509245" rtl="0" eaLnBrk="1" latinLnBrk="0" hangingPunct="1">
      <a:defRPr sz="1300" kern="1200">
        <a:solidFill>
          <a:schemeClr val="tx1"/>
        </a:solidFill>
        <a:latin typeface="+mn-lt"/>
        <a:ea typeface="+mn-ea"/>
        <a:cs typeface="+mn-cs"/>
      </a:defRPr>
    </a:lvl2pPr>
    <a:lvl3pPr marL="1018493" algn="l" defTabSz="509245" rtl="0" eaLnBrk="1" latinLnBrk="0" hangingPunct="1">
      <a:defRPr sz="1300" kern="1200">
        <a:solidFill>
          <a:schemeClr val="tx1"/>
        </a:solidFill>
        <a:latin typeface="+mn-lt"/>
        <a:ea typeface="+mn-ea"/>
        <a:cs typeface="+mn-cs"/>
      </a:defRPr>
    </a:lvl3pPr>
    <a:lvl4pPr marL="1527738" algn="l" defTabSz="509245" rtl="0" eaLnBrk="1" latinLnBrk="0" hangingPunct="1">
      <a:defRPr sz="1300" kern="1200">
        <a:solidFill>
          <a:schemeClr val="tx1"/>
        </a:solidFill>
        <a:latin typeface="+mn-lt"/>
        <a:ea typeface="+mn-ea"/>
        <a:cs typeface="+mn-cs"/>
      </a:defRPr>
    </a:lvl4pPr>
    <a:lvl5pPr marL="2036984" algn="l" defTabSz="509245" rtl="0" eaLnBrk="1" latinLnBrk="0" hangingPunct="1">
      <a:defRPr sz="1300" kern="1200">
        <a:solidFill>
          <a:schemeClr val="tx1"/>
        </a:solidFill>
        <a:latin typeface="+mn-lt"/>
        <a:ea typeface="+mn-ea"/>
        <a:cs typeface="+mn-cs"/>
      </a:defRPr>
    </a:lvl5pPr>
    <a:lvl6pPr marL="2546231" algn="l" defTabSz="509245" rtl="0" eaLnBrk="1" latinLnBrk="0" hangingPunct="1">
      <a:defRPr sz="1300" kern="1200">
        <a:solidFill>
          <a:schemeClr val="tx1"/>
        </a:solidFill>
        <a:latin typeface="+mn-lt"/>
        <a:ea typeface="+mn-ea"/>
        <a:cs typeface="+mn-cs"/>
      </a:defRPr>
    </a:lvl6pPr>
    <a:lvl7pPr marL="3055476" algn="l" defTabSz="509245" rtl="0" eaLnBrk="1" latinLnBrk="0" hangingPunct="1">
      <a:defRPr sz="1300" kern="1200">
        <a:solidFill>
          <a:schemeClr val="tx1"/>
        </a:solidFill>
        <a:latin typeface="+mn-lt"/>
        <a:ea typeface="+mn-ea"/>
        <a:cs typeface="+mn-cs"/>
      </a:defRPr>
    </a:lvl7pPr>
    <a:lvl8pPr marL="3564722" algn="l" defTabSz="509245" rtl="0" eaLnBrk="1" latinLnBrk="0" hangingPunct="1">
      <a:defRPr sz="1300" kern="1200">
        <a:solidFill>
          <a:schemeClr val="tx1"/>
        </a:solidFill>
        <a:latin typeface="+mn-lt"/>
        <a:ea typeface="+mn-ea"/>
        <a:cs typeface="+mn-cs"/>
      </a:defRPr>
    </a:lvl8pPr>
    <a:lvl9pPr marL="4073969" algn="l" defTabSz="509245"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1813563"/>
            <a:ext cx="9052560" cy="5129425"/>
          </a:xfrm>
          <a:prstGeom prst="rect">
            <a:avLst/>
          </a:prstGeom>
        </p:spPr>
        <p:txBody>
          <a:bodyPr vert="eaVert" lIns="101849" tIns="50925" rIns="101849" bIns="509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5" name="Footer Placeholder 4"/>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6" name="Slide Number Placeholder 5"/>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311257"/>
            <a:ext cx="2263140" cy="6631728"/>
          </a:xfrm>
          <a:prstGeom prst="rect">
            <a:avLst/>
          </a:prstGeom>
        </p:spPr>
        <p:txBody>
          <a:bodyPr vert="eaVert" lIns="101849" tIns="50925" rIns="101849" bIns="50925"/>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311257"/>
            <a:ext cx="6621780" cy="6631728"/>
          </a:xfrm>
          <a:prstGeom prst="rect">
            <a:avLst/>
          </a:prstGeom>
        </p:spPr>
        <p:txBody>
          <a:bodyPr vert="eaVert" lIns="101849" tIns="50925" rIns="101849" bIns="509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5" name="Footer Placeholder 4"/>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6" name="Slide Number Placeholder 5"/>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8"/>
            <a:ext cx="8549640" cy="1543685"/>
          </a:xfrm>
          <a:prstGeom prst="rect">
            <a:avLst/>
          </a:prstGeom>
        </p:spPr>
        <p:txBody>
          <a:bodyPr lIns="101849" tIns="50925" rIns="101849" bIns="50925"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a:prstGeom prst="rect">
            <a:avLst/>
          </a:prstGeom>
        </p:spPr>
        <p:txBody>
          <a:bodyPr lIns="101849" tIns="50925" rIns="101849" bIns="50925" anchor="b"/>
          <a:lstStyle>
            <a:lvl1pPr marL="0" indent="0">
              <a:buNone/>
              <a:defRPr sz="2200">
                <a:solidFill>
                  <a:schemeClr val="tx1">
                    <a:tint val="75000"/>
                  </a:schemeClr>
                </a:solidFill>
              </a:defRPr>
            </a:lvl1pPr>
            <a:lvl2pPr marL="509245" indent="0">
              <a:buNone/>
              <a:defRPr sz="2000">
                <a:solidFill>
                  <a:schemeClr val="tx1">
                    <a:tint val="75000"/>
                  </a:schemeClr>
                </a:solidFill>
              </a:defRPr>
            </a:lvl2pPr>
            <a:lvl3pPr marL="1018493" indent="0">
              <a:buNone/>
              <a:defRPr sz="1800">
                <a:solidFill>
                  <a:schemeClr val="tx1">
                    <a:tint val="75000"/>
                  </a:schemeClr>
                </a:solidFill>
              </a:defRPr>
            </a:lvl3pPr>
            <a:lvl4pPr marL="1527738" indent="0">
              <a:buNone/>
              <a:defRPr sz="1600">
                <a:solidFill>
                  <a:schemeClr val="tx1">
                    <a:tint val="75000"/>
                  </a:schemeClr>
                </a:solidFill>
              </a:defRPr>
            </a:lvl4pPr>
            <a:lvl5pPr marL="2036984" indent="0">
              <a:buNone/>
              <a:defRPr sz="1600">
                <a:solidFill>
                  <a:schemeClr val="tx1">
                    <a:tint val="75000"/>
                  </a:schemeClr>
                </a:solidFill>
              </a:defRPr>
            </a:lvl5pPr>
            <a:lvl6pPr marL="2546231" indent="0">
              <a:buNone/>
              <a:defRPr sz="1600">
                <a:solidFill>
                  <a:schemeClr val="tx1">
                    <a:tint val="75000"/>
                  </a:schemeClr>
                </a:solidFill>
              </a:defRPr>
            </a:lvl6pPr>
            <a:lvl7pPr marL="3055476" indent="0">
              <a:buNone/>
              <a:defRPr sz="1600">
                <a:solidFill>
                  <a:schemeClr val="tx1">
                    <a:tint val="75000"/>
                  </a:schemeClr>
                </a:solidFill>
              </a:defRPr>
            </a:lvl7pPr>
            <a:lvl8pPr marL="3564722" indent="0">
              <a:buNone/>
              <a:defRPr sz="1600">
                <a:solidFill>
                  <a:schemeClr val="tx1">
                    <a:tint val="75000"/>
                  </a:schemeClr>
                </a:solidFill>
              </a:defRPr>
            </a:lvl8pPr>
            <a:lvl9pPr marL="407396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5" name="Footer Placeholder 4"/>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6" name="Slide Number Placeholder 5"/>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p>
            <a:r>
              <a:rPr lang="en-US" smtClean="0"/>
              <a:t>Click to edit Master title style</a:t>
            </a:r>
            <a:endParaRPr lang="en-US"/>
          </a:p>
        </p:txBody>
      </p:sp>
      <p:sp>
        <p:nvSpPr>
          <p:cNvPr id="3" name="Content Placeholder 2"/>
          <p:cNvSpPr>
            <a:spLocks noGrp="1"/>
          </p:cNvSpPr>
          <p:nvPr>
            <p:ph sz="half" idx="1"/>
          </p:nvPr>
        </p:nvSpPr>
        <p:spPr>
          <a:xfrm>
            <a:off x="502920" y="1813563"/>
            <a:ext cx="4442460" cy="5129425"/>
          </a:xfrm>
          <a:prstGeom prst="rect">
            <a:avLst/>
          </a:prstGeom>
        </p:spPr>
        <p:txBody>
          <a:bodyPr lIns="101849" tIns="50925" rIns="101849" bIns="50925"/>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813563"/>
            <a:ext cx="4442460" cy="5129425"/>
          </a:xfrm>
          <a:prstGeom prst="rect">
            <a:avLst/>
          </a:prstGeom>
        </p:spPr>
        <p:txBody>
          <a:bodyPr lIns="101849" tIns="50925" rIns="101849" bIns="50925"/>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6" name="Footer Placeholder 5"/>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7" name="Slide Number Placeholder 6"/>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2" y="1739795"/>
            <a:ext cx="4444207" cy="725064"/>
          </a:xfrm>
          <a:prstGeom prst="rect">
            <a:avLst/>
          </a:prstGeom>
        </p:spPr>
        <p:txBody>
          <a:bodyPr lIns="101849" tIns="50925" rIns="101849" bIns="50925" anchor="b"/>
          <a:lstStyle>
            <a:lvl1pPr marL="0" indent="0">
              <a:buNone/>
              <a:defRPr sz="2700" b="1"/>
            </a:lvl1pPr>
            <a:lvl2pPr marL="509245" indent="0">
              <a:buNone/>
              <a:defRPr sz="2200" b="1"/>
            </a:lvl2pPr>
            <a:lvl3pPr marL="1018493" indent="0">
              <a:buNone/>
              <a:defRPr sz="2000" b="1"/>
            </a:lvl3pPr>
            <a:lvl4pPr marL="1527738" indent="0">
              <a:buNone/>
              <a:defRPr sz="1800" b="1"/>
            </a:lvl4pPr>
            <a:lvl5pPr marL="2036984" indent="0">
              <a:buNone/>
              <a:defRPr sz="1800" b="1"/>
            </a:lvl5pPr>
            <a:lvl6pPr marL="2546231" indent="0">
              <a:buNone/>
              <a:defRPr sz="1800" b="1"/>
            </a:lvl6pPr>
            <a:lvl7pPr marL="3055476" indent="0">
              <a:buNone/>
              <a:defRPr sz="1800" b="1"/>
            </a:lvl7pPr>
            <a:lvl8pPr marL="3564722" indent="0">
              <a:buNone/>
              <a:defRPr sz="1800" b="1"/>
            </a:lvl8pPr>
            <a:lvl9pPr marL="4073969"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2" y="2464859"/>
            <a:ext cx="4444207" cy="4478126"/>
          </a:xfrm>
          <a:prstGeom prst="rect">
            <a:avLst/>
          </a:prstGeom>
        </p:spPr>
        <p:txBody>
          <a:bodyPr lIns="101849" tIns="50925" rIns="101849" bIns="50925"/>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5"/>
            <a:ext cx="4445953" cy="725064"/>
          </a:xfrm>
          <a:prstGeom prst="rect">
            <a:avLst/>
          </a:prstGeom>
        </p:spPr>
        <p:txBody>
          <a:bodyPr lIns="101849" tIns="50925" rIns="101849" bIns="50925" anchor="b"/>
          <a:lstStyle>
            <a:lvl1pPr marL="0" indent="0">
              <a:buNone/>
              <a:defRPr sz="2700" b="1"/>
            </a:lvl1pPr>
            <a:lvl2pPr marL="509245" indent="0">
              <a:buNone/>
              <a:defRPr sz="2200" b="1"/>
            </a:lvl2pPr>
            <a:lvl3pPr marL="1018493" indent="0">
              <a:buNone/>
              <a:defRPr sz="2000" b="1"/>
            </a:lvl3pPr>
            <a:lvl4pPr marL="1527738" indent="0">
              <a:buNone/>
              <a:defRPr sz="1800" b="1"/>
            </a:lvl4pPr>
            <a:lvl5pPr marL="2036984" indent="0">
              <a:buNone/>
              <a:defRPr sz="1800" b="1"/>
            </a:lvl5pPr>
            <a:lvl6pPr marL="2546231" indent="0">
              <a:buNone/>
              <a:defRPr sz="1800" b="1"/>
            </a:lvl6pPr>
            <a:lvl7pPr marL="3055476" indent="0">
              <a:buNone/>
              <a:defRPr sz="1800" b="1"/>
            </a:lvl7pPr>
            <a:lvl8pPr marL="3564722" indent="0">
              <a:buNone/>
              <a:defRPr sz="1800" b="1"/>
            </a:lvl8pPr>
            <a:lvl9pPr marL="4073969"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a:prstGeom prst="rect">
            <a:avLst/>
          </a:prstGeom>
        </p:spPr>
        <p:txBody>
          <a:bodyPr lIns="101849" tIns="50925" rIns="101849" bIns="50925"/>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8" name="Footer Placeholder 7"/>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9" name="Slide Number Placeholder 8"/>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p>
            <a:r>
              <a:rPr lang="en-US" smtClean="0"/>
              <a:t>Click to edit Master title style</a:t>
            </a:r>
            <a:endParaRPr lang="en-US"/>
          </a:p>
        </p:txBody>
      </p:sp>
      <p:sp>
        <p:nvSpPr>
          <p:cNvPr id="3" name="Date Placeholder 2"/>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4" name="Footer Placeholder 3"/>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5" name="Slide Number Placeholder 4"/>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3" name="Footer Placeholder 2"/>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4" name="Slide Number Placeholder 3"/>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a:prstGeom prst="rect">
            <a:avLst/>
          </a:prstGeom>
        </p:spPr>
        <p:txBody>
          <a:bodyPr lIns="101849" tIns="50925" rIns="101849" bIns="50925"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a:prstGeom prst="rect">
            <a:avLst/>
          </a:prstGeom>
        </p:spPr>
        <p:txBody>
          <a:bodyPr lIns="101849" tIns="50925" rIns="101849" bIns="50925"/>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626447"/>
            <a:ext cx="3309144" cy="5316538"/>
          </a:xfrm>
          <a:prstGeom prst="rect">
            <a:avLst/>
          </a:prstGeom>
        </p:spPr>
        <p:txBody>
          <a:bodyPr lIns="101849" tIns="50925" rIns="101849" bIns="50925"/>
          <a:lstStyle>
            <a:lvl1pPr marL="0" indent="0">
              <a:buNone/>
              <a:defRPr sz="1600"/>
            </a:lvl1pPr>
            <a:lvl2pPr marL="509245" indent="0">
              <a:buNone/>
              <a:defRPr sz="1300"/>
            </a:lvl2pPr>
            <a:lvl3pPr marL="1018493" indent="0">
              <a:buNone/>
              <a:defRPr sz="1100"/>
            </a:lvl3pPr>
            <a:lvl4pPr marL="1527738" indent="0">
              <a:buNone/>
              <a:defRPr sz="1000"/>
            </a:lvl4pPr>
            <a:lvl5pPr marL="2036984" indent="0">
              <a:buNone/>
              <a:defRPr sz="1000"/>
            </a:lvl5pPr>
            <a:lvl6pPr marL="2546231" indent="0">
              <a:buNone/>
              <a:defRPr sz="1000"/>
            </a:lvl6pPr>
            <a:lvl7pPr marL="3055476" indent="0">
              <a:buNone/>
              <a:defRPr sz="1000"/>
            </a:lvl7pPr>
            <a:lvl8pPr marL="3564722" indent="0">
              <a:buNone/>
              <a:defRPr sz="1000"/>
            </a:lvl8pPr>
            <a:lvl9pPr marL="4073969"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6" name="Footer Placeholder 5"/>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7" name="Slide Number Placeholder 6"/>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2"/>
            <a:ext cx="6035040" cy="642303"/>
          </a:xfrm>
          <a:prstGeom prst="rect">
            <a:avLst/>
          </a:prstGeom>
        </p:spPr>
        <p:txBody>
          <a:bodyPr lIns="101849" tIns="50925" rIns="101849" bIns="50925"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a:prstGeom prst="rect">
            <a:avLst/>
          </a:prstGeom>
        </p:spPr>
        <p:txBody>
          <a:bodyPr lIns="101849" tIns="50925" rIns="101849" bIns="50925"/>
          <a:lstStyle>
            <a:lvl1pPr marL="0" indent="0">
              <a:buNone/>
              <a:defRPr sz="3600"/>
            </a:lvl1pPr>
            <a:lvl2pPr marL="509245" indent="0">
              <a:buNone/>
              <a:defRPr sz="3100"/>
            </a:lvl2pPr>
            <a:lvl3pPr marL="1018493" indent="0">
              <a:buNone/>
              <a:defRPr sz="2700"/>
            </a:lvl3pPr>
            <a:lvl4pPr marL="1527738" indent="0">
              <a:buNone/>
              <a:defRPr sz="2200"/>
            </a:lvl4pPr>
            <a:lvl5pPr marL="2036984" indent="0">
              <a:buNone/>
              <a:defRPr sz="2200"/>
            </a:lvl5pPr>
            <a:lvl6pPr marL="2546231" indent="0">
              <a:buNone/>
              <a:defRPr sz="2200"/>
            </a:lvl6pPr>
            <a:lvl7pPr marL="3055476" indent="0">
              <a:buNone/>
              <a:defRPr sz="2200"/>
            </a:lvl7pPr>
            <a:lvl8pPr marL="3564722" indent="0">
              <a:buNone/>
              <a:defRPr sz="2200"/>
            </a:lvl8pPr>
            <a:lvl9pPr marL="4073969" indent="0">
              <a:buNone/>
              <a:defRPr sz="2200"/>
            </a:lvl9pPr>
          </a:lstStyle>
          <a:p>
            <a:r>
              <a:rPr lang="en-US" dirty="0" smtClean="0"/>
              <a:t>Click icon to add picture</a:t>
            </a:r>
            <a:endParaRPr lang="en-US" dirty="0"/>
          </a:p>
        </p:txBody>
      </p:sp>
      <p:sp>
        <p:nvSpPr>
          <p:cNvPr id="4" name="Text Placeholder 3"/>
          <p:cNvSpPr>
            <a:spLocks noGrp="1"/>
          </p:cNvSpPr>
          <p:nvPr>
            <p:ph type="body" sz="half" idx="2"/>
          </p:nvPr>
        </p:nvSpPr>
        <p:spPr>
          <a:xfrm>
            <a:off x="1971517" y="6082985"/>
            <a:ext cx="6035040" cy="912177"/>
          </a:xfrm>
          <a:prstGeom prst="rect">
            <a:avLst/>
          </a:prstGeom>
        </p:spPr>
        <p:txBody>
          <a:bodyPr lIns="101849" tIns="50925" rIns="101849" bIns="50925"/>
          <a:lstStyle>
            <a:lvl1pPr marL="0" indent="0">
              <a:buNone/>
              <a:defRPr sz="1600"/>
            </a:lvl1pPr>
            <a:lvl2pPr marL="509245" indent="0">
              <a:buNone/>
              <a:defRPr sz="1300"/>
            </a:lvl2pPr>
            <a:lvl3pPr marL="1018493" indent="0">
              <a:buNone/>
              <a:defRPr sz="1100"/>
            </a:lvl3pPr>
            <a:lvl4pPr marL="1527738" indent="0">
              <a:buNone/>
              <a:defRPr sz="1000"/>
            </a:lvl4pPr>
            <a:lvl5pPr marL="2036984" indent="0">
              <a:buNone/>
              <a:defRPr sz="1000"/>
            </a:lvl5pPr>
            <a:lvl6pPr marL="2546231" indent="0">
              <a:buNone/>
              <a:defRPr sz="1000"/>
            </a:lvl6pPr>
            <a:lvl7pPr marL="3055476" indent="0">
              <a:buNone/>
              <a:defRPr sz="1000"/>
            </a:lvl7pPr>
            <a:lvl8pPr marL="3564722" indent="0">
              <a:buNone/>
              <a:defRPr sz="1000"/>
            </a:lvl8pPr>
            <a:lvl9pPr marL="4073969"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6" name="Footer Placeholder 5"/>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7" name="Slide Number Placeholder 6"/>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509245" rtl="0" eaLnBrk="1" latinLnBrk="0" hangingPunct="1">
        <a:spcBef>
          <a:spcPct val="0"/>
        </a:spcBef>
        <a:buNone/>
        <a:defRPr sz="4900" kern="1200">
          <a:solidFill>
            <a:schemeClr val="tx1"/>
          </a:solidFill>
          <a:latin typeface="+mj-lt"/>
          <a:ea typeface="+mj-ea"/>
          <a:cs typeface="+mj-cs"/>
        </a:defRPr>
      </a:lvl1pPr>
    </p:titleStyle>
    <p:bodyStyle>
      <a:lvl1pPr marL="381935" indent="-381935" algn="l" defTabSz="509245" rtl="0" eaLnBrk="1" latinLnBrk="0" hangingPunct="1">
        <a:spcBef>
          <a:spcPct val="20000"/>
        </a:spcBef>
        <a:buFont typeface="Arial"/>
        <a:buChar char="•"/>
        <a:defRPr sz="3600" kern="1200">
          <a:solidFill>
            <a:schemeClr val="tx1"/>
          </a:solidFill>
          <a:latin typeface="+mn-lt"/>
          <a:ea typeface="+mn-ea"/>
          <a:cs typeface="+mn-cs"/>
        </a:defRPr>
      </a:lvl1pPr>
      <a:lvl2pPr marL="827525" indent="-318279" algn="l" defTabSz="509245" rtl="0" eaLnBrk="1" latinLnBrk="0" hangingPunct="1">
        <a:spcBef>
          <a:spcPct val="20000"/>
        </a:spcBef>
        <a:buFont typeface="Arial"/>
        <a:buChar char="–"/>
        <a:defRPr sz="3100" kern="1200">
          <a:solidFill>
            <a:schemeClr val="tx1"/>
          </a:solidFill>
          <a:latin typeface="+mn-lt"/>
          <a:ea typeface="+mn-ea"/>
          <a:cs typeface="+mn-cs"/>
        </a:defRPr>
      </a:lvl2pPr>
      <a:lvl3pPr marL="1273114" indent="-254624" algn="l" defTabSz="509245" rtl="0" eaLnBrk="1" latinLnBrk="0" hangingPunct="1">
        <a:spcBef>
          <a:spcPct val="20000"/>
        </a:spcBef>
        <a:buFont typeface="Arial"/>
        <a:buChar char="•"/>
        <a:defRPr sz="2700" kern="1200">
          <a:solidFill>
            <a:schemeClr val="tx1"/>
          </a:solidFill>
          <a:latin typeface="+mn-lt"/>
          <a:ea typeface="+mn-ea"/>
          <a:cs typeface="+mn-cs"/>
        </a:defRPr>
      </a:lvl3pPr>
      <a:lvl4pPr marL="1782362" indent="-254624" algn="l" defTabSz="509245" rtl="0" eaLnBrk="1" latinLnBrk="0" hangingPunct="1">
        <a:spcBef>
          <a:spcPct val="20000"/>
        </a:spcBef>
        <a:buFont typeface="Arial"/>
        <a:buChar char="–"/>
        <a:defRPr sz="2200" kern="1200">
          <a:solidFill>
            <a:schemeClr val="tx1"/>
          </a:solidFill>
          <a:latin typeface="+mn-lt"/>
          <a:ea typeface="+mn-ea"/>
          <a:cs typeface="+mn-cs"/>
        </a:defRPr>
      </a:lvl4pPr>
      <a:lvl5pPr marL="2291607" indent="-254624" algn="l" defTabSz="509245" rtl="0" eaLnBrk="1" latinLnBrk="0" hangingPunct="1">
        <a:spcBef>
          <a:spcPct val="20000"/>
        </a:spcBef>
        <a:buFont typeface="Arial"/>
        <a:buChar char="»"/>
        <a:defRPr sz="2200" kern="1200">
          <a:solidFill>
            <a:schemeClr val="tx1"/>
          </a:solidFill>
          <a:latin typeface="+mn-lt"/>
          <a:ea typeface="+mn-ea"/>
          <a:cs typeface="+mn-cs"/>
        </a:defRPr>
      </a:lvl5pPr>
      <a:lvl6pPr marL="2800853" indent="-254624" algn="l" defTabSz="509245" rtl="0" eaLnBrk="1" latinLnBrk="0" hangingPunct="1">
        <a:spcBef>
          <a:spcPct val="20000"/>
        </a:spcBef>
        <a:buFont typeface="Arial"/>
        <a:buChar char="•"/>
        <a:defRPr sz="2200" kern="1200">
          <a:solidFill>
            <a:schemeClr val="tx1"/>
          </a:solidFill>
          <a:latin typeface="+mn-lt"/>
          <a:ea typeface="+mn-ea"/>
          <a:cs typeface="+mn-cs"/>
        </a:defRPr>
      </a:lvl6pPr>
      <a:lvl7pPr marL="3310100" indent="-254624" algn="l" defTabSz="509245" rtl="0" eaLnBrk="1" latinLnBrk="0" hangingPunct="1">
        <a:spcBef>
          <a:spcPct val="20000"/>
        </a:spcBef>
        <a:buFont typeface="Arial"/>
        <a:buChar char="•"/>
        <a:defRPr sz="2200" kern="1200">
          <a:solidFill>
            <a:schemeClr val="tx1"/>
          </a:solidFill>
          <a:latin typeface="+mn-lt"/>
          <a:ea typeface="+mn-ea"/>
          <a:cs typeface="+mn-cs"/>
        </a:defRPr>
      </a:lvl7pPr>
      <a:lvl8pPr marL="3819345" indent="-254624" algn="l" defTabSz="509245" rtl="0" eaLnBrk="1" latinLnBrk="0" hangingPunct="1">
        <a:spcBef>
          <a:spcPct val="20000"/>
        </a:spcBef>
        <a:buFont typeface="Arial"/>
        <a:buChar char="•"/>
        <a:defRPr sz="2200" kern="1200">
          <a:solidFill>
            <a:schemeClr val="tx1"/>
          </a:solidFill>
          <a:latin typeface="+mn-lt"/>
          <a:ea typeface="+mn-ea"/>
          <a:cs typeface="+mn-cs"/>
        </a:defRPr>
      </a:lvl8pPr>
      <a:lvl9pPr marL="4328591" indent="-254624" algn="l" defTabSz="509245"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245" rtl="0" eaLnBrk="1" latinLnBrk="0" hangingPunct="1">
        <a:defRPr sz="2000" kern="1200">
          <a:solidFill>
            <a:schemeClr val="tx1"/>
          </a:solidFill>
          <a:latin typeface="+mn-lt"/>
          <a:ea typeface="+mn-ea"/>
          <a:cs typeface="+mn-cs"/>
        </a:defRPr>
      </a:lvl1pPr>
      <a:lvl2pPr marL="509245" algn="l" defTabSz="509245" rtl="0" eaLnBrk="1" latinLnBrk="0" hangingPunct="1">
        <a:defRPr sz="2000" kern="1200">
          <a:solidFill>
            <a:schemeClr val="tx1"/>
          </a:solidFill>
          <a:latin typeface="+mn-lt"/>
          <a:ea typeface="+mn-ea"/>
          <a:cs typeface="+mn-cs"/>
        </a:defRPr>
      </a:lvl2pPr>
      <a:lvl3pPr marL="1018493" algn="l" defTabSz="509245" rtl="0" eaLnBrk="1" latinLnBrk="0" hangingPunct="1">
        <a:defRPr sz="2000" kern="1200">
          <a:solidFill>
            <a:schemeClr val="tx1"/>
          </a:solidFill>
          <a:latin typeface="+mn-lt"/>
          <a:ea typeface="+mn-ea"/>
          <a:cs typeface="+mn-cs"/>
        </a:defRPr>
      </a:lvl3pPr>
      <a:lvl4pPr marL="1527738" algn="l" defTabSz="509245" rtl="0" eaLnBrk="1" latinLnBrk="0" hangingPunct="1">
        <a:defRPr sz="2000" kern="1200">
          <a:solidFill>
            <a:schemeClr val="tx1"/>
          </a:solidFill>
          <a:latin typeface="+mn-lt"/>
          <a:ea typeface="+mn-ea"/>
          <a:cs typeface="+mn-cs"/>
        </a:defRPr>
      </a:lvl4pPr>
      <a:lvl5pPr marL="2036984" algn="l" defTabSz="509245" rtl="0" eaLnBrk="1" latinLnBrk="0" hangingPunct="1">
        <a:defRPr sz="2000" kern="1200">
          <a:solidFill>
            <a:schemeClr val="tx1"/>
          </a:solidFill>
          <a:latin typeface="+mn-lt"/>
          <a:ea typeface="+mn-ea"/>
          <a:cs typeface="+mn-cs"/>
        </a:defRPr>
      </a:lvl5pPr>
      <a:lvl6pPr marL="2546231" algn="l" defTabSz="509245" rtl="0" eaLnBrk="1" latinLnBrk="0" hangingPunct="1">
        <a:defRPr sz="2000" kern="1200">
          <a:solidFill>
            <a:schemeClr val="tx1"/>
          </a:solidFill>
          <a:latin typeface="+mn-lt"/>
          <a:ea typeface="+mn-ea"/>
          <a:cs typeface="+mn-cs"/>
        </a:defRPr>
      </a:lvl6pPr>
      <a:lvl7pPr marL="3055476" algn="l" defTabSz="509245" rtl="0" eaLnBrk="1" latinLnBrk="0" hangingPunct="1">
        <a:defRPr sz="2000" kern="1200">
          <a:solidFill>
            <a:schemeClr val="tx1"/>
          </a:solidFill>
          <a:latin typeface="+mn-lt"/>
          <a:ea typeface="+mn-ea"/>
          <a:cs typeface="+mn-cs"/>
        </a:defRPr>
      </a:lvl7pPr>
      <a:lvl8pPr marL="3564722" algn="l" defTabSz="509245" rtl="0" eaLnBrk="1" latinLnBrk="0" hangingPunct="1">
        <a:defRPr sz="2000" kern="1200">
          <a:solidFill>
            <a:schemeClr val="tx1"/>
          </a:solidFill>
          <a:latin typeface="+mn-lt"/>
          <a:ea typeface="+mn-ea"/>
          <a:cs typeface="+mn-cs"/>
        </a:defRPr>
      </a:lvl8pPr>
      <a:lvl9pPr marL="4073969" algn="l" defTabSz="50924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txBox="1">
            <a:spLocks noChangeArrowheads="1"/>
          </p:cNvSpPr>
          <p:nvPr/>
        </p:nvSpPr>
        <p:spPr>
          <a:xfrm>
            <a:off x="41909" y="4326431"/>
            <a:ext cx="4945380" cy="2407285"/>
          </a:xfrm>
          <a:prstGeom prst="rect">
            <a:avLst/>
          </a:prstGeom>
        </p:spPr>
        <p:txBody>
          <a:bodyPr lIns="101882" tIns="50941" rIns="101882" bIns="50941"/>
          <a:lstStyle/>
          <a:p>
            <a:pPr marL="382059" indent="-382059" defTabSz="1018824" eaLnBrk="0">
              <a:spcBef>
                <a:spcPct val="20000"/>
              </a:spcBef>
              <a:defRPr/>
            </a:pPr>
            <a:r>
              <a:rPr lang="en-US" sz="2200" b="1" u="sng" kern="0" dirty="0"/>
              <a:t>Approach</a:t>
            </a:r>
          </a:p>
          <a:p>
            <a:pPr marL="382059" indent="-382059" defTabSz="1018824" eaLnBrk="0">
              <a:spcBef>
                <a:spcPct val="20000"/>
              </a:spcBef>
              <a:buFontTx/>
              <a:buChar char="•"/>
              <a:defRPr/>
            </a:pPr>
            <a:r>
              <a:rPr lang="en-US" sz="1600" kern="0" dirty="0" smtClean="0">
                <a:solidFill>
                  <a:srgbClr val="0070C0"/>
                </a:solidFill>
                <a:latin typeface="Times New Roman" panose="02020603050405020304" pitchFamily="18" charset="0"/>
                <a:cs typeface="Times New Roman" panose="02020603050405020304" pitchFamily="18" charset="0"/>
              </a:rPr>
              <a:t>8 climate models are used, including CCSM4.</a:t>
            </a:r>
          </a:p>
          <a:p>
            <a:pPr marL="382059" indent="-382059" defTabSz="1018824" eaLnBrk="0">
              <a:spcBef>
                <a:spcPct val="20000"/>
              </a:spcBef>
              <a:buFontTx/>
              <a:buChar char="•"/>
              <a:defRPr/>
            </a:pPr>
            <a:r>
              <a:rPr lang="en-US" sz="1600" kern="0" dirty="0" smtClean="0">
                <a:solidFill>
                  <a:srgbClr val="0070C0"/>
                </a:solidFill>
                <a:latin typeface="Times New Roman" panose="02020603050405020304" pitchFamily="18" charset="0"/>
                <a:cs typeface="Times New Roman" panose="02020603050405020304" pitchFamily="18" charset="0"/>
              </a:rPr>
              <a:t> The Greenland annual melting flux is derived from the CMIP5 multi-model ensemble mean</a:t>
            </a:r>
            <a:r>
              <a:rPr lang="en-US" dirty="0" smtClean="0">
                <a:latin typeface="Times New Roman" panose="02020603050405020304" pitchFamily="18" charset="0"/>
                <a:cs typeface="Times New Roman" panose="02020603050405020304" pitchFamily="18" charset="0"/>
              </a:rPr>
              <a:t> </a:t>
            </a:r>
            <a:r>
              <a:rPr lang="en-US" sz="1600" dirty="0">
                <a:solidFill>
                  <a:srgbClr val="0070C0"/>
                </a:solidFill>
                <a:latin typeface="Times New Roman" panose="02020603050405020304" pitchFamily="18" charset="0"/>
                <a:cs typeface="Times New Roman" panose="02020603050405020304" pitchFamily="18" charset="0"/>
              </a:rPr>
              <a:t>local </a:t>
            </a:r>
            <a:r>
              <a:rPr lang="en-US" sz="1600" dirty="0" err="1">
                <a:solidFill>
                  <a:srgbClr val="0070C0"/>
                </a:solidFill>
                <a:latin typeface="Times New Roman" panose="02020603050405020304" pitchFamily="18" charset="0"/>
                <a:cs typeface="Times New Roman" panose="02020603050405020304" pitchFamily="18" charset="0"/>
              </a:rPr>
              <a:t>midtropospheric</a:t>
            </a:r>
            <a:r>
              <a:rPr lang="en-US" sz="1600" dirty="0">
                <a:solidFill>
                  <a:srgbClr val="0070C0"/>
                </a:solidFill>
                <a:latin typeface="Times New Roman" panose="02020603050405020304" pitchFamily="18" charset="0"/>
                <a:cs typeface="Times New Roman" panose="02020603050405020304" pitchFamily="18" charset="0"/>
              </a:rPr>
              <a:t> </a:t>
            </a:r>
            <a:r>
              <a:rPr lang="en-US" sz="1600" dirty="0" smtClean="0">
                <a:solidFill>
                  <a:srgbClr val="0070C0"/>
                </a:solidFill>
                <a:latin typeface="Times New Roman" panose="02020603050405020304" pitchFamily="18" charset="0"/>
                <a:cs typeface="Times New Roman" panose="02020603050405020304" pitchFamily="18" charset="0"/>
              </a:rPr>
              <a:t>summer temperature anomalies based on previous study. </a:t>
            </a:r>
          </a:p>
          <a:p>
            <a:pPr marL="382059" indent="-382059" defTabSz="1018824" eaLnBrk="0">
              <a:spcBef>
                <a:spcPct val="20000"/>
              </a:spcBef>
              <a:buFontTx/>
              <a:buChar char="•"/>
              <a:defRPr/>
            </a:pPr>
            <a:r>
              <a:rPr lang="en-US" sz="1600" kern="0" dirty="0" smtClean="0">
                <a:solidFill>
                  <a:srgbClr val="0070C0"/>
                </a:solidFill>
                <a:latin typeface="Times New Roman" panose="02020603050405020304" pitchFamily="18" charset="0"/>
                <a:cs typeface="Times New Roman" panose="02020603050405020304" pitchFamily="18" charset="0"/>
              </a:rPr>
              <a:t>The time-evolving melting flux is applied to all coupled models.</a:t>
            </a:r>
          </a:p>
          <a:p>
            <a:pPr marL="382059" indent="-382059" defTabSz="1018824" eaLnBrk="0">
              <a:spcBef>
                <a:spcPct val="20000"/>
              </a:spcBef>
              <a:buFontTx/>
              <a:buChar char="•"/>
              <a:defRPr/>
            </a:pPr>
            <a:r>
              <a:rPr lang="en-US" sz="1600" dirty="0">
                <a:solidFill>
                  <a:srgbClr val="0070C0"/>
                </a:solidFill>
                <a:latin typeface="Times New Roman" panose="02020603050405020304" pitchFamily="18" charset="0"/>
                <a:cs typeface="Times New Roman" panose="02020603050405020304" pitchFamily="18" charset="0"/>
              </a:rPr>
              <a:t>an AMOC emulator for a probabilistic uncertainty assessment</a:t>
            </a:r>
            <a:endParaRPr lang="en-US" sz="1600" kern="0" dirty="0">
              <a:solidFill>
                <a:srgbClr val="0070C0"/>
              </a:solidFill>
            </a:endParaRPr>
          </a:p>
        </p:txBody>
      </p:sp>
      <p:sp>
        <p:nvSpPr>
          <p:cNvPr id="3" name="Rectangle 11"/>
          <p:cNvSpPr txBox="1">
            <a:spLocks noChangeArrowheads="1"/>
          </p:cNvSpPr>
          <p:nvPr/>
        </p:nvSpPr>
        <p:spPr>
          <a:xfrm>
            <a:off x="4861560" y="4312162"/>
            <a:ext cx="5113020" cy="2392892"/>
          </a:xfrm>
          <a:prstGeom prst="rect">
            <a:avLst/>
          </a:prstGeom>
        </p:spPr>
        <p:txBody>
          <a:bodyPr lIns="101882" tIns="50941" rIns="101882" bIns="50941"/>
          <a:lstStyle/>
          <a:p>
            <a:pPr marL="382059" indent="-382059" defTabSz="1018824" eaLnBrk="0">
              <a:spcBef>
                <a:spcPct val="20000"/>
              </a:spcBef>
              <a:defRPr/>
            </a:pPr>
            <a:r>
              <a:rPr lang="en-US" sz="2200" b="1" u="sng" kern="0" dirty="0"/>
              <a:t>Impact</a:t>
            </a:r>
          </a:p>
          <a:p>
            <a:pPr marL="285750" indent="-285750">
              <a:buFont typeface="Arial" panose="020B0604020202020204" pitchFamily="34" charset="0"/>
              <a:buChar char="•"/>
            </a:pPr>
            <a:r>
              <a:rPr lang="en-US" sz="1600" dirty="0" smtClean="0">
                <a:solidFill>
                  <a:srgbClr val="0070C0"/>
                </a:solidFill>
                <a:latin typeface="Times New Roman" panose="02020603050405020304" pitchFamily="18" charset="0"/>
                <a:cs typeface="Times New Roman" panose="02020603050405020304" pitchFamily="18" charset="0"/>
              </a:rPr>
              <a:t>Greenland Ice Sheet </a:t>
            </a:r>
            <a:r>
              <a:rPr lang="en-US" sz="1600" dirty="0">
                <a:solidFill>
                  <a:srgbClr val="0070C0"/>
                </a:solidFill>
                <a:latin typeface="Times New Roman" panose="02020603050405020304" pitchFamily="18" charset="0"/>
                <a:cs typeface="Times New Roman" panose="02020603050405020304" pitchFamily="18" charset="0"/>
              </a:rPr>
              <a:t>melting affects AMOC projections, even though it is of </a:t>
            </a:r>
            <a:r>
              <a:rPr lang="en-US" sz="1600" dirty="0" smtClean="0">
                <a:solidFill>
                  <a:srgbClr val="0070C0"/>
                </a:solidFill>
                <a:latin typeface="Times New Roman" panose="02020603050405020304" pitchFamily="18" charset="0"/>
                <a:cs typeface="Times New Roman" panose="02020603050405020304" pitchFamily="18" charset="0"/>
              </a:rPr>
              <a:t>secondary importance.</a:t>
            </a:r>
          </a:p>
          <a:p>
            <a:pPr marL="285750" indent="-285750">
              <a:buFont typeface="Arial" panose="020B0604020202020204" pitchFamily="34" charset="0"/>
              <a:buChar char="•"/>
            </a:pPr>
            <a:r>
              <a:rPr lang="en-US" sz="1600" dirty="0">
                <a:solidFill>
                  <a:srgbClr val="0070C0"/>
                </a:solidFill>
                <a:latin typeface="Times New Roman" panose="02020603050405020304" pitchFamily="18" charset="0"/>
                <a:cs typeface="Times New Roman" panose="02020603050405020304" pitchFamily="18" charset="0"/>
              </a:rPr>
              <a:t>By years 2090–2100, </a:t>
            </a:r>
            <a:r>
              <a:rPr lang="en-US" sz="1600" dirty="0" smtClean="0">
                <a:solidFill>
                  <a:srgbClr val="0070C0"/>
                </a:solidFill>
                <a:latin typeface="Times New Roman" panose="02020603050405020304" pitchFamily="18" charset="0"/>
                <a:cs typeface="Times New Roman" panose="02020603050405020304" pitchFamily="18" charset="0"/>
              </a:rPr>
              <a:t>the AMOC can weaken </a:t>
            </a:r>
            <a:r>
              <a:rPr lang="en-US" sz="1600" dirty="0">
                <a:solidFill>
                  <a:srgbClr val="0070C0"/>
                </a:solidFill>
                <a:latin typeface="Times New Roman" panose="02020603050405020304" pitchFamily="18" charset="0"/>
                <a:cs typeface="Times New Roman" panose="02020603050405020304" pitchFamily="18" charset="0"/>
              </a:rPr>
              <a:t>by 18</a:t>
            </a:r>
            <a:r>
              <a:rPr lang="en-US" sz="1600" dirty="0" smtClean="0">
                <a:solidFill>
                  <a:srgbClr val="0070C0"/>
                </a:solidFill>
                <a:latin typeface="Times New Roman" panose="02020603050405020304" pitchFamily="18" charset="0"/>
                <a:cs typeface="Times New Roman" panose="02020603050405020304" pitchFamily="18" charset="0"/>
              </a:rPr>
              <a:t>% for RCP4.5, and by 37% for RCP8.5</a:t>
            </a:r>
          </a:p>
          <a:p>
            <a:pPr marL="285750" indent="-285750">
              <a:buFont typeface="Arial" panose="020B0604020202020204" pitchFamily="34" charset="0"/>
              <a:buChar char="•"/>
            </a:pPr>
            <a:r>
              <a:rPr lang="en-US" sz="1600" kern="0" dirty="0" smtClean="0">
                <a:solidFill>
                  <a:srgbClr val="0070C0"/>
                </a:solidFill>
                <a:latin typeface="Times New Roman" panose="02020603050405020304" pitchFamily="18" charset="0"/>
                <a:cs typeface="Times New Roman" panose="02020603050405020304" pitchFamily="18" charset="0"/>
              </a:rPr>
              <a:t>By years 2290-2300, AMOC stabilizes for the RCP4.5, but weakens by 74% for RCP8.5, and there is a 44% likelihood to collapse. </a:t>
            </a:r>
          </a:p>
          <a:p>
            <a:pPr marL="285750" indent="-285750">
              <a:buFont typeface="Arial" panose="020B0604020202020204" pitchFamily="34" charset="0"/>
              <a:buChar char="•"/>
            </a:pPr>
            <a:r>
              <a:rPr lang="en-US" sz="1600" dirty="0">
                <a:solidFill>
                  <a:srgbClr val="0070C0"/>
                </a:solidFill>
                <a:latin typeface="Times New Roman" panose="02020603050405020304" pitchFamily="18" charset="0"/>
                <a:cs typeface="Times New Roman" panose="02020603050405020304" pitchFamily="18" charset="0"/>
              </a:rPr>
              <a:t>This result suggests that an AMOC collapse can be avoided by CO2 </a:t>
            </a:r>
            <a:r>
              <a:rPr lang="en-US" sz="1600" dirty="0" smtClean="0">
                <a:solidFill>
                  <a:srgbClr val="0070C0"/>
                </a:solidFill>
                <a:latin typeface="Times New Roman" panose="02020603050405020304" pitchFamily="18" charset="0"/>
                <a:cs typeface="Times New Roman" panose="02020603050405020304" pitchFamily="18" charset="0"/>
              </a:rPr>
              <a:t>mitigation.</a:t>
            </a:r>
            <a:endParaRPr lang="en-US" sz="1600" kern="0" dirty="0">
              <a:solidFill>
                <a:srgbClr val="0070C0"/>
              </a:solidFill>
              <a:latin typeface="Times New Roman" panose="02020603050405020304" pitchFamily="18" charset="0"/>
              <a:cs typeface="Times New Roman" panose="02020603050405020304" pitchFamily="18" charset="0"/>
            </a:endParaRPr>
          </a:p>
        </p:txBody>
      </p:sp>
      <p:sp>
        <p:nvSpPr>
          <p:cNvPr id="4" name="Text Box 12"/>
          <p:cNvSpPr txBox="1">
            <a:spLocks noChangeArrowheads="1"/>
          </p:cNvSpPr>
          <p:nvPr/>
        </p:nvSpPr>
        <p:spPr bwMode="auto">
          <a:xfrm>
            <a:off x="10250" y="910200"/>
            <a:ext cx="4107180" cy="3319142"/>
          </a:xfrm>
          <a:prstGeom prst="rect">
            <a:avLst/>
          </a:prstGeom>
          <a:noFill/>
          <a:ln w="6350">
            <a:noFill/>
            <a:miter lim="800000"/>
            <a:headEnd/>
            <a:tailEnd/>
          </a:ln>
          <a:effectLst/>
        </p:spPr>
        <p:txBody>
          <a:bodyPr lIns="101882" tIns="50941" rIns="101882" bIns="50941">
            <a:spAutoFit/>
          </a:bodyPr>
          <a:lstStyle/>
          <a:p>
            <a:pPr>
              <a:defRPr/>
            </a:pPr>
            <a:r>
              <a:rPr lang="en-US" sz="2200" b="1" u="sng" dirty="0">
                <a:solidFill>
                  <a:srgbClr val="000000"/>
                </a:solidFill>
              </a:rPr>
              <a:t>Objective</a:t>
            </a:r>
          </a:p>
          <a:p>
            <a:r>
              <a:rPr lang="en-US" sz="1700" dirty="0" smtClean="0">
                <a:solidFill>
                  <a:srgbClr val="0070C0"/>
                </a:solidFill>
                <a:latin typeface="Times New Roman" panose="02020603050405020304" pitchFamily="18" charset="0"/>
                <a:cs typeface="Times New Roman" panose="02020603050405020304" pitchFamily="18" charset="0"/>
              </a:rPr>
              <a:t>Recent IPCC report shows that AMOC is not likely to collapse during the 21</a:t>
            </a:r>
            <a:r>
              <a:rPr lang="en-US" sz="1700" baseline="30000" dirty="0" smtClean="0">
                <a:solidFill>
                  <a:srgbClr val="0070C0"/>
                </a:solidFill>
                <a:latin typeface="Times New Roman" panose="02020603050405020304" pitchFamily="18" charset="0"/>
                <a:cs typeface="Times New Roman" panose="02020603050405020304" pitchFamily="18" charset="0"/>
              </a:rPr>
              <a:t>st</a:t>
            </a:r>
            <a:r>
              <a:rPr lang="en-US" sz="1700" dirty="0" smtClean="0">
                <a:solidFill>
                  <a:srgbClr val="0070C0"/>
                </a:solidFill>
                <a:latin typeface="Times New Roman" panose="02020603050405020304" pitchFamily="18" charset="0"/>
                <a:cs typeface="Times New Roman" panose="02020603050405020304" pitchFamily="18" charset="0"/>
              </a:rPr>
              <a:t> century, however, the effect of Greenland Ice Sheet melting is not considered in this estimate. Here we evaluate how the mass loss from Greenland Ice Sheet will influence the projected future AMOC changes in the 21</a:t>
            </a:r>
            <a:r>
              <a:rPr lang="en-US" sz="1700" baseline="30000" dirty="0" smtClean="0">
                <a:solidFill>
                  <a:srgbClr val="0070C0"/>
                </a:solidFill>
                <a:latin typeface="Times New Roman" panose="02020603050405020304" pitchFamily="18" charset="0"/>
                <a:cs typeface="Times New Roman" panose="02020603050405020304" pitchFamily="18" charset="0"/>
              </a:rPr>
              <a:t>st</a:t>
            </a:r>
            <a:r>
              <a:rPr lang="en-US" sz="1700" dirty="0" smtClean="0">
                <a:solidFill>
                  <a:srgbClr val="0070C0"/>
                </a:solidFill>
                <a:latin typeface="Times New Roman" panose="02020603050405020304" pitchFamily="18" charset="0"/>
                <a:cs typeface="Times New Roman" panose="02020603050405020304" pitchFamily="18" charset="0"/>
              </a:rPr>
              <a:t> century under RCP8.5 and RCP4.5 scenarios using multiple state of art coupled climate models, and an AMOC emulator for a probabilistic uncertainty </a:t>
            </a:r>
            <a:r>
              <a:rPr lang="en-US" sz="1700" dirty="0">
                <a:solidFill>
                  <a:srgbClr val="0070C0"/>
                </a:solidFill>
                <a:latin typeface="Times New Roman" panose="02020603050405020304" pitchFamily="18" charset="0"/>
                <a:cs typeface="Times New Roman" panose="02020603050405020304" pitchFamily="18" charset="0"/>
              </a:rPr>
              <a:t>assessment</a:t>
            </a:r>
            <a:r>
              <a:rPr lang="en-US" sz="1700" dirty="0" smtClean="0">
                <a:solidFill>
                  <a:srgbClr val="0070C0"/>
                </a:solidFill>
                <a:latin typeface="Times New Roman" panose="02020603050405020304" pitchFamily="18" charset="0"/>
                <a:cs typeface="Times New Roman" panose="02020603050405020304" pitchFamily="18" charset="0"/>
              </a:rPr>
              <a:t>.  </a:t>
            </a:r>
            <a:endParaRPr lang="en-US" sz="1700" dirty="0">
              <a:solidFill>
                <a:srgbClr val="0070C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260" y="7149140"/>
            <a:ext cx="10016620" cy="610708"/>
          </a:xfrm>
          <a:prstGeom prst="rect">
            <a:avLst/>
          </a:prstGeom>
          <a:noFill/>
          <a:ln w="9525">
            <a:noFill/>
            <a:miter lim="800000"/>
            <a:headEnd/>
            <a:tailEnd/>
          </a:ln>
        </p:spPr>
        <p:txBody>
          <a:bodyPr wrap="square" lIns="101882" tIns="50941" rIns="101882" bIns="50941">
            <a:spAutoFit/>
          </a:bodyPr>
          <a:lstStyle/>
          <a:p>
            <a:r>
              <a:rPr lang="en-US" sz="1100" dirty="0"/>
              <a:t>Bakker, P.,A. </a:t>
            </a:r>
            <a:r>
              <a:rPr lang="en-US" sz="1100" dirty="0" err="1"/>
              <a:t>Schmittner</a:t>
            </a:r>
            <a:r>
              <a:rPr lang="en-US" sz="1100" dirty="0"/>
              <a:t>, J. T. M. </a:t>
            </a:r>
            <a:r>
              <a:rPr lang="en-US" sz="1100" dirty="0" err="1"/>
              <a:t>Lenaerts</a:t>
            </a:r>
            <a:r>
              <a:rPr lang="en-US" sz="1100" dirty="0"/>
              <a:t>, A. Abe-</a:t>
            </a:r>
            <a:r>
              <a:rPr lang="en-US" sz="1100" dirty="0" err="1"/>
              <a:t>Ouchi</a:t>
            </a:r>
            <a:r>
              <a:rPr lang="en-US" sz="1100" dirty="0"/>
              <a:t>, D. Bi, M. R. van den </a:t>
            </a:r>
            <a:r>
              <a:rPr lang="en-US" sz="1100" dirty="0" err="1"/>
              <a:t>Broeke</a:t>
            </a:r>
            <a:r>
              <a:rPr lang="en-US" sz="1100" dirty="0"/>
              <a:t>, W.-L. Chan, </a:t>
            </a:r>
            <a:r>
              <a:rPr lang="en-US" sz="1100" b="1" dirty="0"/>
              <a:t>A. Hu</a:t>
            </a:r>
            <a:r>
              <a:rPr lang="en-US" sz="1100" dirty="0"/>
              <a:t>, R. L. </a:t>
            </a:r>
            <a:r>
              <a:rPr lang="en-US" sz="1100" dirty="0" err="1"/>
              <a:t>Beadling</a:t>
            </a:r>
            <a:r>
              <a:rPr lang="en-US" sz="1100" dirty="0"/>
              <a:t>, S. J. </a:t>
            </a:r>
            <a:r>
              <a:rPr lang="en-US" sz="1100" dirty="0" err="1"/>
              <a:t>Marsland</a:t>
            </a:r>
            <a:r>
              <a:rPr lang="en-US" sz="1100" dirty="0"/>
              <a:t>, S. H. </a:t>
            </a:r>
            <a:r>
              <a:rPr lang="en-US" sz="1100" dirty="0" err="1"/>
              <a:t>Mernild</a:t>
            </a:r>
            <a:r>
              <a:rPr lang="en-US" sz="1100" dirty="0"/>
              <a:t>, O. A. </a:t>
            </a:r>
            <a:r>
              <a:rPr lang="en-US" sz="1100" dirty="0" err="1"/>
              <a:t>Saenko</a:t>
            </a:r>
            <a:r>
              <a:rPr lang="en-US" sz="1100" dirty="0"/>
              <a:t>, D. </a:t>
            </a:r>
            <a:r>
              <a:rPr lang="en-US" sz="1100" dirty="0" err="1"/>
              <a:t>Swingedouw</a:t>
            </a:r>
            <a:r>
              <a:rPr lang="en-US" sz="1100" dirty="0"/>
              <a:t>, A. Sullivan, and J. Yin, 2016, Fate of the Atlantic Meridional Overturning Circulation: Strong decline under continued warming and Greenland melting, </a:t>
            </a:r>
            <a:r>
              <a:rPr lang="en-US" sz="1100" i="1" dirty="0" err="1"/>
              <a:t>Geophys</a:t>
            </a:r>
            <a:r>
              <a:rPr lang="en-US" sz="1100" i="1" dirty="0"/>
              <a:t>. Res. Lett.</a:t>
            </a:r>
            <a:r>
              <a:rPr lang="en-US" sz="1100" dirty="0"/>
              <a:t>, 43, doi:10.1002/2016GL070457.</a:t>
            </a:r>
            <a:endParaRPr lang="en-US" sz="1100" dirty="0">
              <a:solidFill>
                <a:srgbClr val="000000"/>
              </a:solidFill>
            </a:endParaRPr>
          </a:p>
        </p:txBody>
      </p:sp>
      <p:sp>
        <p:nvSpPr>
          <p:cNvPr id="6" name="Rectangle 6"/>
          <p:cNvSpPr>
            <a:spLocks noChangeArrowheads="1"/>
          </p:cNvSpPr>
          <p:nvPr/>
        </p:nvSpPr>
        <p:spPr bwMode="auto">
          <a:xfrm>
            <a:off x="0" y="-33108"/>
            <a:ext cx="9974579" cy="964651"/>
          </a:xfrm>
          <a:prstGeom prst="rect">
            <a:avLst/>
          </a:prstGeom>
          <a:noFill/>
          <a:ln w="9525">
            <a:noFill/>
            <a:miter lim="800000"/>
            <a:headEnd/>
            <a:tailEnd/>
          </a:ln>
        </p:spPr>
        <p:txBody>
          <a:bodyPr wrap="square" lIns="101882" tIns="50941" rIns="101882" bIns="50941" anchor="ctr">
            <a:spAutoFit/>
          </a:bodyPr>
          <a:lstStyle/>
          <a:p>
            <a:r>
              <a:rPr lang="en-US" sz="2800" dirty="0">
                <a:solidFill>
                  <a:srgbClr val="FF9900"/>
                </a:solidFill>
                <a:latin typeface="Times New Roman" panose="02020603050405020304" pitchFamily="18" charset="0"/>
                <a:cs typeface="Times New Roman" panose="02020603050405020304" pitchFamily="18" charset="0"/>
              </a:rPr>
              <a:t>Fate of the Atlantic Meridional Overturning </a:t>
            </a:r>
            <a:r>
              <a:rPr lang="en-US" sz="2800" dirty="0" smtClean="0">
                <a:solidFill>
                  <a:srgbClr val="FF9900"/>
                </a:solidFill>
                <a:latin typeface="Times New Roman" panose="02020603050405020304" pitchFamily="18" charset="0"/>
                <a:cs typeface="Times New Roman" panose="02020603050405020304" pitchFamily="18" charset="0"/>
              </a:rPr>
              <a:t>Circulation: Strong </a:t>
            </a:r>
            <a:r>
              <a:rPr lang="en-US" sz="2800" dirty="0">
                <a:solidFill>
                  <a:srgbClr val="FF9900"/>
                </a:solidFill>
                <a:latin typeface="Times New Roman" panose="02020603050405020304" pitchFamily="18" charset="0"/>
                <a:cs typeface="Times New Roman" panose="02020603050405020304" pitchFamily="18" charset="0"/>
              </a:rPr>
              <a:t>decline under continued </a:t>
            </a:r>
            <a:r>
              <a:rPr lang="en-US" sz="2800" dirty="0" smtClean="0">
                <a:solidFill>
                  <a:srgbClr val="FF9900"/>
                </a:solidFill>
                <a:latin typeface="Times New Roman" panose="02020603050405020304" pitchFamily="18" charset="0"/>
                <a:cs typeface="Times New Roman" panose="02020603050405020304" pitchFamily="18" charset="0"/>
              </a:rPr>
              <a:t>warming and </a:t>
            </a:r>
            <a:r>
              <a:rPr lang="en-US" sz="2800" dirty="0">
                <a:solidFill>
                  <a:srgbClr val="FF9900"/>
                </a:solidFill>
                <a:latin typeface="Times New Roman" panose="02020603050405020304" pitchFamily="18" charset="0"/>
                <a:cs typeface="Times New Roman" panose="02020603050405020304" pitchFamily="18" charset="0"/>
              </a:rPr>
              <a:t>Greenland melting</a:t>
            </a:r>
          </a:p>
        </p:txBody>
      </p:sp>
      <p:sp>
        <p:nvSpPr>
          <p:cNvPr id="7" name="TextBox 9"/>
          <p:cNvSpPr txBox="1">
            <a:spLocks noChangeArrowheads="1"/>
          </p:cNvSpPr>
          <p:nvPr/>
        </p:nvSpPr>
        <p:spPr bwMode="auto">
          <a:xfrm>
            <a:off x="3976968" y="3345890"/>
            <a:ext cx="6138333" cy="1026207"/>
          </a:xfrm>
          <a:prstGeom prst="rect">
            <a:avLst/>
          </a:prstGeom>
          <a:noFill/>
          <a:ln w="9525">
            <a:noFill/>
            <a:miter lim="800000"/>
            <a:headEnd/>
            <a:tailEnd/>
          </a:ln>
        </p:spPr>
        <p:txBody>
          <a:bodyPr wrap="square" lIns="101882" tIns="50941" rIns="101882" bIns="50941">
            <a:spAutoFit/>
          </a:bodyPr>
          <a:lstStyle/>
          <a:p>
            <a:r>
              <a:rPr lang="en-US" sz="1100" b="1" dirty="0" smtClean="0"/>
              <a:t>Figure </a:t>
            </a:r>
            <a:r>
              <a:rPr lang="en-US" sz="1100" b="1" dirty="0"/>
              <a:t>1 </a:t>
            </a:r>
            <a:r>
              <a:rPr lang="en-US" sz="1200" dirty="0" smtClean="0">
                <a:latin typeface="Times New Roman" panose="02020603050405020304" pitchFamily="18" charset="0"/>
                <a:cs typeface="Times New Roman" panose="02020603050405020304" pitchFamily="18" charset="0"/>
              </a:rPr>
              <a:t>AMOC </a:t>
            </a:r>
            <a:r>
              <a:rPr lang="en-US" sz="1200" dirty="0">
                <a:latin typeface="Times New Roman" panose="02020603050405020304" pitchFamily="18" charset="0"/>
                <a:cs typeface="Times New Roman" panose="02020603050405020304" pitchFamily="18" charset="0"/>
              </a:rPr>
              <a:t>strength changes for changes in global </a:t>
            </a:r>
            <a:r>
              <a:rPr lang="en-US" sz="1200" dirty="0" smtClean="0">
                <a:latin typeface="Times New Roman" panose="02020603050405020304" pitchFamily="18" charset="0"/>
                <a:cs typeface="Times New Roman" panose="02020603050405020304" pitchFamily="18" charset="0"/>
              </a:rPr>
              <a:t>temperature. Probabilistic </a:t>
            </a:r>
            <a:r>
              <a:rPr lang="en-US" sz="1200" dirty="0">
                <a:latin typeface="Times New Roman" panose="02020603050405020304" pitchFamily="18" charset="0"/>
                <a:cs typeface="Times New Roman" panose="02020603050405020304" pitchFamily="18" charset="0"/>
              </a:rPr>
              <a:t>assessment of annual mean AMOC strength changes at </a:t>
            </a:r>
            <a:r>
              <a:rPr lang="en-US" sz="1200" dirty="0" smtClean="0">
                <a:latin typeface="Times New Roman" panose="02020603050405020304" pitchFamily="18" charset="0"/>
                <a:cs typeface="Times New Roman" panose="02020603050405020304" pitchFamily="18" charset="0"/>
              </a:rPr>
              <a:t>26°N (below </a:t>
            </a:r>
            <a:r>
              <a:rPr lang="en-US" sz="1200" dirty="0">
                <a:latin typeface="Times New Roman" panose="02020603050405020304" pitchFamily="18" charset="0"/>
                <a:cs typeface="Times New Roman" panose="02020603050405020304" pitchFamily="18" charset="0"/>
              </a:rPr>
              <a:t>500 m; %) as a function of global temperature change (K; relative </a:t>
            </a:r>
            <a:r>
              <a:rPr lang="en-US" sz="1200" dirty="0" smtClean="0">
                <a:latin typeface="Times New Roman" panose="02020603050405020304" pitchFamily="18" charset="0"/>
                <a:cs typeface="Times New Roman" panose="02020603050405020304" pitchFamily="18" charset="0"/>
              </a:rPr>
              <a:t>to preindustrial</a:t>
            </a:r>
            <a:r>
              <a:rPr lang="en-US" sz="1200" dirty="0">
                <a:latin typeface="Times New Roman" panose="02020603050405020304" pitchFamily="18" charset="0"/>
                <a:cs typeface="Times New Roman" panose="02020603050405020304" pitchFamily="18" charset="0"/>
              </a:rPr>
              <a:t>). Results from 10.000 RCP4.5 and 10.000 RCP8.5 </a:t>
            </a:r>
            <a:r>
              <a:rPr lang="en-US" sz="1200" dirty="0" smtClean="0">
                <a:latin typeface="Times New Roman" panose="02020603050405020304" pitchFamily="18" charset="0"/>
                <a:cs typeface="Times New Roman" panose="02020603050405020304" pitchFamily="18" charset="0"/>
              </a:rPr>
              <a:t>experiments are </a:t>
            </a:r>
            <a:r>
              <a:rPr lang="en-US" sz="1200" dirty="0">
                <a:latin typeface="Times New Roman" panose="02020603050405020304" pitchFamily="18" charset="0"/>
                <a:cs typeface="Times New Roman" panose="02020603050405020304" pitchFamily="18" charset="0"/>
              </a:rPr>
              <a:t>combined, spanning a large range of global temperature </a:t>
            </a:r>
            <a:r>
              <a:rPr lang="en-US" sz="1200" dirty="0" smtClean="0">
                <a:latin typeface="Times New Roman" panose="02020603050405020304" pitchFamily="18" charset="0"/>
                <a:cs typeface="Times New Roman" panose="02020603050405020304" pitchFamily="18" charset="0"/>
              </a:rPr>
              <a:t>changes (Figure </a:t>
            </a:r>
            <a:r>
              <a:rPr lang="en-US" sz="1200" dirty="0">
                <a:latin typeface="Times New Roman" panose="02020603050405020304" pitchFamily="18" charset="0"/>
                <a:cs typeface="Times New Roman" panose="02020603050405020304" pitchFamily="18" charset="0"/>
              </a:rPr>
              <a:t>S2). Note that annual mean AMOC strength changes are </a:t>
            </a:r>
            <a:r>
              <a:rPr lang="en-US" sz="1200" dirty="0" smtClean="0">
                <a:latin typeface="Times New Roman" panose="02020603050405020304" pitchFamily="18" charset="0"/>
                <a:cs typeface="Times New Roman" panose="02020603050405020304" pitchFamily="18" charset="0"/>
              </a:rPr>
              <a:t>not equilibrium </a:t>
            </a:r>
            <a:r>
              <a:rPr lang="en-US" sz="1200" dirty="0">
                <a:latin typeface="Times New Roman" panose="02020603050405020304" pitchFamily="18" charset="0"/>
                <a:cs typeface="Times New Roman" panose="02020603050405020304" pitchFamily="18" charset="0"/>
              </a:rPr>
              <a:t>values per </a:t>
            </a:r>
            <a:r>
              <a:rPr lang="en-US" sz="1200" dirty="0" smtClean="0">
                <a:latin typeface="Times New Roman" panose="02020603050405020304" pitchFamily="18" charset="0"/>
                <a:cs typeface="Times New Roman" panose="02020603050405020304" pitchFamily="18" charset="0"/>
              </a:rPr>
              <a:t>se.</a:t>
            </a:r>
            <a:endParaRPr lang="en-US" sz="1200" dirty="0">
              <a:latin typeface="Times New Roman" panose="02020603050405020304" pitchFamily="18" charset="0"/>
              <a:cs typeface="Times New Roman" panose="02020603050405020304" pitchFamily="18" charset="0"/>
            </a:endParaRPr>
          </a:p>
        </p:txBody>
      </p:sp>
      <p:sp>
        <p:nvSpPr>
          <p:cNvPr id="8" name="Rectangle 10"/>
          <p:cNvSpPr>
            <a:spLocks noChangeArrowheads="1"/>
          </p:cNvSpPr>
          <p:nvPr/>
        </p:nvSpPr>
        <p:spPr bwMode="auto">
          <a:xfrm>
            <a:off x="38403" y="7170160"/>
            <a:ext cx="9978149" cy="560200"/>
          </a:xfrm>
          <a:prstGeom prst="rect">
            <a:avLst/>
          </a:prstGeom>
          <a:noFill/>
          <a:ln w="28575" algn="ctr">
            <a:solidFill>
              <a:schemeClr val="tx1"/>
            </a:solidFill>
            <a:round/>
            <a:headEnd/>
            <a:tailEnd/>
          </a:ln>
        </p:spPr>
        <p:txBody>
          <a:bodyPr lIns="101882" tIns="50941" rIns="101882" bIns="50941"/>
          <a:lstStyle/>
          <a:p>
            <a:endParaRPr lang="en-US"/>
          </a:p>
        </p:txBody>
      </p:sp>
      <p:sp>
        <p:nvSpPr>
          <p:cNvPr id="9" name="Line 13"/>
          <p:cNvSpPr>
            <a:spLocks noChangeShapeType="1"/>
          </p:cNvSpPr>
          <p:nvPr/>
        </p:nvSpPr>
        <p:spPr bwMode="auto">
          <a:xfrm>
            <a:off x="192087" y="4368766"/>
            <a:ext cx="9614853" cy="1799"/>
          </a:xfrm>
          <a:prstGeom prst="line">
            <a:avLst/>
          </a:prstGeom>
          <a:noFill/>
          <a:ln w="36720">
            <a:solidFill>
              <a:srgbClr val="BADAFF"/>
            </a:solidFill>
            <a:round/>
            <a:headEnd/>
            <a:tailEnd/>
          </a:ln>
        </p:spPr>
        <p:txBody>
          <a:bodyPr lIns="101882" tIns="50941" rIns="101882" bIns="50941"/>
          <a:lstStyle/>
          <a:p>
            <a:endParaRPr lang="en-US"/>
          </a:p>
        </p:txBody>
      </p:sp>
      <p:sp>
        <p:nvSpPr>
          <p:cNvPr id="10" name="Line 12"/>
          <p:cNvSpPr>
            <a:spLocks noChangeShapeType="1"/>
          </p:cNvSpPr>
          <p:nvPr/>
        </p:nvSpPr>
        <p:spPr bwMode="auto">
          <a:xfrm>
            <a:off x="4861560" y="4392206"/>
            <a:ext cx="1747" cy="2705047"/>
          </a:xfrm>
          <a:prstGeom prst="line">
            <a:avLst/>
          </a:prstGeom>
          <a:noFill/>
          <a:ln w="36720">
            <a:solidFill>
              <a:srgbClr val="BADAFF"/>
            </a:solidFill>
            <a:round/>
            <a:headEnd/>
            <a:tailEnd/>
          </a:ln>
        </p:spPr>
        <p:txBody>
          <a:bodyPr lIns="101882" tIns="50941" rIns="101882" bIns="50941"/>
          <a:lstStyle/>
          <a:p>
            <a:endParaRPr lang="en-US"/>
          </a:p>
        </p:txBody>
      </p:sp>
      <p:pic>
        <p:nvPicPr>
          <p:cNvPr id="11" name="Picture 10"/>
          <p:cNvPicPr>
            <a:picLocks noChangeAspect="1"/>
          </p:cNvPicPr>
          <p:nvPr/>
        </p:nvPicPr>
        <p:blipFill>
          <a:blip r:embed="rId2"/>
          <a:stretch>
            <a:fillRect/>
          </a:stretch>
        </p:blipFill>
        <p:spPr>
          <a:xfrm>
            <a:off x="5252989" y="851867"/>
            <a:ext cx="3996114" cy="2611023"/>
          </a:xfrm>
          <a:prstGeom prst="rect">
            <a:avLst/>
          </a:prstGeom>
        </p:spPr>
      </p:pic>
    </p:spTree>
    <p:extLst>
      <p:ext uri="{BB962C8B-B14F-4D97-AF65-F5344CB8AC3E}">
        <p14:creationId xmlns:p14="http://schemas.microsoft.com/office/powerpoint/2010/main" val="1924168707"/>
      </p:ext>
    </p:extLst>
  </p:cSld>
  <p:clrMapOvr>
    <a:masterClrMapping/>
  </p:clrMapOvr>
</p:sld>
</file>

<file path=ppt/theme/theme1.xml><?xml version="1.0" encoding="utf-8"?>
<a:theme xmlns:a="http://schemas.openxmlformats.org/drawingml/2006/main" name="DOE-CA_Site_Review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emplate>
  <TotalTime>12066</TotalTime>
  <Words>413</Words>
  <Application>Microsoft Office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DOE-CA_Site_Review_Template</vt:lpstr>
      <vt:lpstr>PowerPoint Presentation</vt:lpstr>
    </vt:vector>
  </TitlesOfParts>
  <Company>NCAR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Stephanie Shearer</dc:creator>
  <cp:lastModifiedBy>Stephanie Shearer</cp:lastModifiedBy>
  <cp:revision>229</cp:revision>
  <dcterms:created xsi:type="dcterms:W3CDTF">2012-05-10T21:40:48Z</dcterms:created>
  <dcterms:modified xsi:type="dcterms:W3CDTF">2017-09-07T15:52:15Z</dcterms:modified>
</cp:coreProperties>
</file>