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Hu, Huancui" initials="HH" lastIdx="3" clrIdx="1">
    <p:extLst>
      <p:ext uri="{19B8F6BF-5375-455C-9EA6-DF929625EA0E}">
        <p15:presenceInfo xmlns:p15="http://schemas.microsoft.com/office/powerpoint/2012/main" userId="S::huancui.hu@pnnl.gov::838ff452-b27e-4890-a8aa-511787199082" providerId="AD"/>
      </p:ext>
    </p:extLst>
  </p:cmAuthor>
  <p:cmAuthor id="3" name="Leung, Lai-Yung (Ruby)" initials="LL(" lastIdx="1" clrIdx="2">
    <p:extLst>
      <p:ext uri="{19B8F6BF-5375-455C-9EA6-DF929625EA0E}">
        <p15:presenceInfo xmlns:p15="http://schemas.microsoft.com/office/powerpoint/2012/main" userId="S::ruby.leung@pnnl.gov::8890b783-e14a-47e3-a682-fbb67b692eba" providerId="AD"/>
      </p:ext>
    </p:extLst>
  </p:cmAuthor>
  <p:cmAuthor id="4" name="Tackett, Susan M" initials="TSM" lastIdx="2" clrIdx="3">
    <p:extLst>
      <p:ext uri="{19B8F6BF-5375-455C-9EA6-DF929625EA0E}">
        <p15:presenceInfo xmlns:p15="http://schemas.microsoft.com/office/powerpoint/2012/main" userId="S::susan.tackett@pnnl.gov::167ce18c-b39f-4abc-bc03-028e1caa66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8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DFDDC7FD-A675-4E79-87DA-4B8D92E4AE33}"/>
    <pc:docChg chg="custSel modSld">
      <pc:chgData name="Mundy, Beth E" userId="09c03546-1d2d-4d82-89e1-bb5e2a2e687b" providerId="ADAL" clId="{DFDDC7FD-A675-4E79-87DA-4B8D92E4AE33}" dt="2020-10-20T15:23:41.098" v="2" actId="1592"/>
      <pc:docMkLst>
        <pc:docMk/>
      </pc:docMkLst>
      <pc:sldChg chg="modSp mod delCm">
        <pc:chgData name="Mundy, Beth E" userId="09c03546-1d2d-4d82-89e1-bb5e2a2e687b" providerId="ADAL" clId="{DFDDC7FD-A675-4E79-87DA-4B8D92E4AE33}" dt="2020-10-20T15:23:41.098" v="2" actId="1592"/>
        <pc:sldMkLst>
          <pc:docMk/>
          <pc:sldMk cId="4173244367" sldId="256"/>
        </pc:sldMkLst>
        <pc:spChg chg="mod">
          <ac:chgData name="Mundy, Beth E" userId="09c03546-1d2d-4d82-89e1-bb5e2a2e687b" providerId="ADAL" clId="{DFDDC7FD-A675-4E79-87DA-4B8D92E4AE33}" dt="2020-10-20T15:23:32.692" v="0" actId="20577"/>
          <ac:spMkLst>
            <pc:docMk/>
            <pc:sldMk cId="4173244367" sldId="256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8864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88108" y="695314"/>
            <a:ext cx="4587446" cy="60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28600" algn="ctr">
              <a:spcBef>
                <a:spcPct val="15000"/>
              </a:spcBef>
              <a:defRPr/>
            </a:pPr>
            <a:r>
              <a:rPr lang="en-US" sz="1600" b="1" dirty="0"/>
              <a:t>Objective</a:t>
            </a:r>
          </a:p>
          <a:p>
            <a:pPr marL="282575" indent="-282575">
              <a:buFont typeface="Arial" pitchFamily="34" charset="0"/>
              <a:buChar char="●"/>
              <a:defRPr/>
            </a:pPr>
            <a:r>
              <a:rPr lang="en-US" sz="1400" dirty="0"/>
              <a:t>Examine how the varied intensities of rainfall associated with mesoscale convective systems (MCSs) and non-MCS events affect surface hydrology in the central United States.</a:t>
            </a:r>
            <a:endParaRPr lang="en-US" sz="1400" b="1" dirty="0"/>
          </a:p>
          <a:p>
            <a:pPr marL="231775" indent="-231775" algn="ctr"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/>
              <a:t>Use a water tracer tool and unique high resolution MCS database to numerically tag rainfall sourced from MCS and non-MCS events and track rain transit in the terrestrial system in a land surface model.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/>
              <a:t>Quantify MCS vs non-MCS rainfall contributions to major surface water balance components (surface runoff,  evapotranspiration, and soil moisture) throughout the warm season. </a:t>
            </a:r>
          </a:p>
          <a:p>
            <a:pPr algn="ctr" eaLnBrk="1" hangingPunct="1"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/>
              <a:t>Light-to-moderately intense non-MCS rainfall contributes more to evapotranspiration, while more intense MCS rainfall plays a more important role in generating surface runoff. 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/>
              <a:t>The intensity disparity produces shallower soil infiltration of non-MCS rainfall and deeper percolation of MCS rainfall into the soil, resulting in different soil residence times. </a:t>
            </a:r>
          </a:p>
          <a:p>
            <a:pPr marL="285750" indent="-285750">
              <a:buFont typeface="Arial" pitchFamily="34" charset="0"/>
              <a:buChar char="●"/>
              <a:defRPr/>
            </a:pPr>
            <a:r>
              <a:rPr lang="en-US" sz="1400" dirty="0"/>
              <a:t>The clear differences in the hydrological footprints of MCS and non-MCS rainfall and their corresponding soil moisture profiles imply further differences in their impacts on subsequent soil-precipitation feedbacks and ecosystems.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6673" y="3629784"/>
            <a:ext cx="4379219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Warm-season MCS and non-MCS rainfall partitioned into three key components: surface runoff (RS), evapotranspiration (ET) and soil moisture (SM) at the season’s end. A majority of warm-season rainfall leaves the surface-subsurface system through ET, although non-MCS rainfall contributes a larger fraction. In contrast, MCS rainfall produces more RS, as its higher intensity more often exceeds the infiltration capacity of the soil. Non-MCS rainfall with its light-to-moderate intensity resides mostly in the top soil layer and thus contributes more to ET through soil evaporation.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4259" y="-23655"/>
            <a:ext cx="91386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The Intensity of Rainfall Changes How It Affects Land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10139" y="5977131"/>
            <a:ext cx="417303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>
                <a:solidFill>
                  <a:srgbClr val="000000"/>
                </a:solidFill>
              </a:rPr>
              <a:t>Hu, H., L. R. Leung, and Z. Feng, 2020. “Understanding the distinct impacts of MCS and non-MCS rainfall on the surface water balance in the central US using a numerical water-tagging technique”. </a:t>
            </a:r>
            <a:r>
              <a:rPr lang="en-US" sz="1000" i="1" dirty="0">
                <a:solidFill>
                  <a:srgbClr val="000000"/>
                </a:solidFill>
              </a:rPr>
              <a:t>J </a:t>
            </a:r>
            <a:r>
              <a:rPr lang="en-US" sz="1000" i="1" dirty="0" err="1">
                <a:solidFill>
                  <a:srgbClr val="000000"/>
                </a:solidFill>
              </a:rPr>
              <a:t>Hydrometeorol</a:t>
            </a:r>
            <a:r>
              <a:rPr lang="en-US" sz="1000" dirty="0">
                <a:solidFill>
                  <a:srgbClr val="000000"/>
                </a:solidFill>
              </a:rPr>
              <a:t>, 21, 1–38, https://</a:t>
            </a:r>
            <a:r>
              <a:rPr lang="en-US" sz="1000" dirty="0" err="1">
                <a:solidFill>
                  <a:srgbClr val="000000"/>
                </a:solidFill>
              </a:rPr>
              <a:t>doi.org</a:t>
            </a:r>
            <a:r>
              <a:rPr lang="en-US" sz="1000" dirty="0">
                <a:solidFill>
                  <a:srgbClr val="000000"/>
                </a:solidFill>
              </a:rPr>
              <a:t>/10.1175/jhm-d-20-0081.1.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727373-F024-374A-9DC7-A88C12429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169" y="677643"/>
            <a:ext cx="3976226" cy="26969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934937E-9FE0-C340-946E-5C7CBC2987C3}"/>
              </a:ext>
            </a:extLst>
          </p:cNvPr>
          <p:cNvSpPr txBox="1"/>
          <p:nvPr/>
        </p:nvSpPr>
        <p:spPr>
          <a:xfrm>
            <a:off x="-1229710" y="2490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BAE70BA-8B70-2745-9E9A-D18DFEBB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241"/>
            <a:ext cx="2071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4436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RGCM/MSD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C7A551-2C48-463A-B263-055436B027A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3f367a74-7294-440b-bcf2-615eafc1d48f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5004E28-A7B0-4819-902B-EF561B35B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9290</TotalTime>
  <Words>341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Mundy, Beth E</cp:lastModifiedBy>
  <cp:revision>142</cp:revision>
  <cp:lastPrinted>2011-05-11T17:30:12Z</cp:lastPrinted>
  <dcterms:created xsi:type="dcterms:W3CDTF">2017-11-02T21:19:41Z</dcterms:created>
  <dcterms:modified xsi:type="dcterms:W3CDTF">2020-10-20T15:23:41Z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