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Hu, Huancui" initials="HH" lastIdx="1" clrIdx="1">
    <p:extLst>
      <p:ext uri="{19B8F6BF-5375-455C-9EA6-DF929625EA0E}">
        <p15:presenceInfo xmlns:p15="http://schemas.microsoft.com/office/powerpoint/2012/main" userId="S::huancui.hu@pnnl.gov::838ff452-b27e-4890-a8aa-511787199082" providerId="AD"/>
      </p:ext>
    </p:extLst>
  </p:cmAuthor>
  <p:cmAuthor id="3" name="Campbell, Holly M" initials="CHM" lastIdx="4" clrIdx="2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45"/>
    <p:restoredTop sz="94830"/>
  </p:normalViewPr>
  <p:slideViewPr>
    <p:cSldViewPr snapToGrid="0" snapToObjects="1">
      <p:cViewPr varScale="1">
        <p:scale>
          <a:sx n="121" d="100"/>
          <a:sy n="121" d="100"/>
        </p:scale>
        <p:origin x="9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A0CB24E1-F454-47CB-B6B4-7D1C0ADC1874}"/>
    <pc:docChg chg="custSel">
      <pc:chgData name="Mundy, Beth E" userId="09c03546-1d2d-4d82-89e1-bb5e2a2e687b" providerId="ADAL" clId="{A0CB24E1-F454-47CB-B6B4-7D1C0ADC1874}" dt="2021-06-30T23:18:53.722" v="3" actId="1592"/>
      <pc:docMkLst>
        <pc:docMk/>
      </pc:docMkLst>
      <pc:sldChg chg="delCm">
        <pc:chgData name="Mundy, Beth E" userId="09c03546-1d2d-4d82-89e1-bb5e2a2e687b" providerId="ADAL" clId="{A0CB24E1-F454-47CB-B6B4-7D1C0ADC1874}" dt="2021-06-30T23:18:53.722" v="3" actId="1592"/>
        <pc:sldMkLst>
          <pc:docMk/>
          <pc:sldMk cId="4173244367" sldId="256"/>
        </pc:sldMkLst>
      </pc:sldChg>
    </pc:docChg>
  </pc:docChgLst>
  <pc:docChgLst>
    <pc:chgData name="Campbell, Holly M" userId="c4d0878e-c000-43c1-808f-30e12e26e7a4" providerId="ADAL" clId="{65C0BEB2-D5A4-44DA-A2AC-8A5D06C133AA}"/>
    <pc:docChg chg="undo custSel modSld">
      <pc:chgData name="Campbell, Holly M" userId="c4d0878e-c000-43c1-808f-30e12e26e7a4" providerId="ADAL" clId="{65C0BEB2-D5A4-44DA-A2AC-8A5D06C133AA}" dt="2021-06-29T16:44:44.369" v="47" actId="5900"/>
      <pc:docMkLst>
        <pc:docMk/>
      </pc:docMkLst>
      <pc:sldChg chg="modSp mod addCm modCm">
        <pc:chgData name="Campbell, Holly M" userId="c4d0878e-c000-43c1-808f-30e12e26e7a4" providerId="ADAL" clId="{65C0BEB2-D5A4-44DA-A2AC-8A5D06C133AA}" dt="2021-06-29T16:44:44.369" v="47" actId="5900"/>
        <pc:sldMkLst>
          <pc:docMk/>
          <pc:sldMk cId="4173244367" sldId="256"/>
        </pc:sldMkLst>
        <pc:spChg chg="mod">
          <ac:chgData name="Campbell, Holly M" userId="c4d0878e-c000-43c1-808f-30e12e26e7a4" providerId="ADAL" clId="{65C0BEB2-D5A4-44DA-A2AC-8A5D06C133AA}" dt="2021-06-29T16:43:23.345" v="45" actId="6549"/>
          <ac:spMkLst>
            <pc:docMk/>
            <pc:sldMk cId="4173244367" sldId="256"/>
            <ac:spMk id="12" creationId="{00000000-0000-0000-0000-000000000000}"/>
          </ac:spMkLst>
        </pc:spChg>
        <pc:spChg chg="mod">
          <ac:chgData name="Campbell, Holly M" userId="c4d0878e-c000-43c1-808f-30e12e26e7a4" providerId="ADAL" clId="{65C0BEB2-D5A4-44DA-A2AC-8A5D06C133AA}" dt="2021-06-29T16:42:14.539" v="41" actId="20577"/>
          <ac:spMkLst>
            <pc:docMk/>
            <pc:sldMk cId="4173244367" sldId="256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6BB5F-6A28-435E-B1DB-8FB9E3F6A89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42487-CD2F-41A2-9AB3-8EE000496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88640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1463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i.org/10.1029/2021gl09254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4260" y="844618"/>
            <a:ext cx="5231424" cy="544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Examine the likelihood of flooding associated with mesoscale convective systems (MCSs) and identify the dominant MCS characteristics affecting flood occurrence.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Link flooding events from the Storm Event Database with high-resolution MCS data to attribute the occurrence of different flood types (slow-rising, flash, and hybrid floods) to MCS and non-MCS storms.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Investigate relationships between flood occurrence and different MCS characteristics.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/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MCSs account for most slow-rising and hybrid floods during the warm season in the central and eastern U.S.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Half of the flash floods in July and August are related to frequently occurring isolated convection that produces locally intense rainfall.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MCSs with larger rainfall areas produce more floods, while slower-propagating MCSs produce longer flash floods.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The critical role of MCS rainfall area on flood occurrence can improve projections of future flood risks in response to warming-induced changes to MCSs.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36152" y="4660442"/>
                <a:ext cx="3600740" cy="212365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solidFill>
                      <a:srgbClr val="0000FF"/>
                    </a:solidFill>
                    <a:latin typeface="Arial" charset="0"/>
                  </a:rPr>
                  <a:t>Spatial patterns of fractions of slow-rising floods (upper panel) and flash floods (lower panel) associated with MCSs averaged over April–August 2007–2017.  About 65% of slow-rising floods are associated with MCSs east of 110</a:t>
                </a:r>
                <a14:m>
                  <m:oMath xmlns:m="http://schemas.openxmlformats.org/officeDocument/2006/math">
                    <m:r>
                      <a:rPr lang="en-US" sz="12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1200" b="1" dirty="0">
                    <a:solidFill>
                      <a:srgbClr val="0000FF"/>
                    </a:solidFill>
                    <a:latin typeface="Arial" charset="0"/>
                  </a:rPr>
                  <a:t>W. Meanwhile, MCS rainfall accounts for most flash floods occurring between 105</a:t>
                </a:r>
                <a14:m>
                  <m:oMath xmlns:m="http://schemas.openxmlformats.org/officeDocument/2006/math">
                    <m:r>
                      <a:rPr lang="en-US" sz="12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1200" b="1" dirty="0">
                    <a:solidFill>
                      <a:srgbClr val="0000FF"/>
                    </a:solidFill>
                    <a:latin typeface="Arial" charset="0"/>
                  </a:rPr>
                  <a:t>W and 90</a:t>
                </a:r>
                <a14:m>
                  <m:oMath xmlns:m="http://schemas.openxmlformats.org/officeDocument/2006/math">
                    <m:r>
                      <a:rPr lang="en-US" sz="12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1200" b="1" dirty="0">
                    <a:solidFill>
                      <a:srgbClr val="0000FF"/>
                    </a:solidFill>
                    <a:latin typeface="Arial" charset="0"/>
                  </a:rPr>
                  <a:t>W, while most flash floods near the Rocky and Appalachian Mountains are associated with non-MCS individual convective cells.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152" y="4660442"/>
                <a:ext cx="3600740" cy="2123658"/>
              </a:xfrm>
              <a:prstGeom prst="rect">
                <a:avLst/>
              </a:prstGeom>
              <a:blipFill>
                <a:blip r:embed="rId3"/>
                <a:stretch>
                  <a:fillRect t="-575" b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4259" y="-23655"/>
            <a:ext cx="913860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500" b="1" dirty="0">
                <a:solidFill>
                  <a:srgbClr val="000000"/>
                </a:solidFill>
              </a:rPr>
              <a:t>Mesoscale Convective Systems Cause Most Warm-Season Floods in the Central-Eastern U.S.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07108" y="6361807"/>
            <a:ext cx="4897328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dirty="0">
                <a:solidFill>
                  <a:srgbClr val="000000"/>
                </a:solidFill>
              </a:rPr>
              <a:t>Hu, H., Z. Feng, and L. R. Leung, “Linking Flood Frequency With Mesoscale Convective Systems in the US.” </a:t>
            </a:r>
            <a:r>
              <a:rPr lang="en-US" sz="1000" dirty="0" err="1">
                <a:solidFill>
                  <a:srgbClr val="000000"/>
                </a:solidFill>
              </a:rPr>
              <a:t>Geophys</a:t>
            </a:r>
            <a:r>
              <a:rPr lang="en-US" sz="1000" dirty="0">
                <a:solidFill>
                  <a:srgbClr val="000000"/>
                </a:solidFill>
              </a:rPr>
              <a:t>. Res. Lett., </a:t>
            </a:r>
            <a:r>
              <a:rPr lang="en-US" sz="1000" b="1" dirty="0">
                <a:solidFill>
                  <a:srgbClr val="000000"/>
                </a:solidFill>
              </a:rPr>
              <a:t>48,</a:t>
            </a:r>
            <a:r>
              <a:rPr lang="en-US" sz="1000" dirty="0">
                <a:solidFill>
                  <a:srgbClr val="000000"/>
                </a:solidFill>
              </a:rPr>
              <a:t> (2021). [DOI: </a:t>
            </a:r>
            <a:r>
              <a:rPr lang="en-US" sz="1000" dirty="0">
                <a:solidFill>
                  <a:srgbClr val="000000"/>
                </a:solidFill>
                <a:hlinkClick r:id="rId4"/>
              </a:rPr>
              <a:t>10.1029/2021gl092546</a:t>
            </a:r>
            <a:r>
              <a:rPr lang="en-US" sz="1000" dirty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34937E-9FE0-C340-946E-5C7CBC2987C3}"/>
              </a:ext>
            </a:extLst>
          </p:cNvPr>
          <p:cNvSpPr txBox="1"/>
          <p:nvPr/>
        </p:nvSpPr>
        <p:spPr>
          <a:xfrm>
            <a:off x="-1229710" y="24909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BAE70BA-8B70-2745-9E9A-D18DFEBBC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4241"/>
            <a:ext cx="20710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 descr="Chart, scatter chart&#10;&#10;Description automatically generated">
            <a:extLst>
              <a:ext uri="{FF2B5EF4-FFF2-40B4-BE49-F238E27FC236}">
                <a16:creationId xmlns:a16="http://schemas.microsoft.com/office/drawing/2014/main" id="{BC591F17-6502-4F49-9C10-4BBCF5A7E71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588" y="1015335"/>
            <a:ext cx="2880710" cy="368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24436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RGCM/MSD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5004E28-A7B0-4819-902B-EF561B35B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C7A551-2C48-463A-B263-055436B027AB}">
  <ds:schemaRefs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3f367a74-7294-440b-bcf2-615eafc1d48f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10704</TotalTime>
  <Words>296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Dong-etal-SubseasonalPrec-GRL-January2019-f</dc:title>
  <dc:creator>Davis, Emily L</dc:creator>
  <dc:description/>
  <cp:lastModifiedBy>Mundy, Beth E</cp:lastModifiedBy>
  <cp:revision>138</cp:revision>
  <cp:lastPrinted>2011-05-11T17:30:12Z</cp:lastPrinted>
  <dcterms:created xsi:type="dcterms:W3CDTF">2017-11-02T21:19:41Z</dcterms:created>
  <dcterms:modified xsi:type="dcterms:W3CDTF">2021-06-30T23:18:57Z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Dong-etal-SubseasonalPrec-GRL-January2019-f</vt:lpwstr>
  </property>
  <property fmtid="{D5CDD505-2E9C-101B-9397-08002B2CF9AE}" pid="9" name="SlideDescription">
    <vt:lpwstr/>
  </property>
</Properties>
</file>