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7.png" ContentType="image/png"/>
  <Override PartName="/ppt/media/image6.png" ContentType="image/png"/>
  <Override PartName="/ppt/media/image5.wmf" ContentType="image/x-wmf"/>
  <Override PartName="/ppt/media/image4.png" ContentType="image/png"/>
  <Override PartName="/ppt/media/image3.png" ContentType="image/png"/>
  <Override PartName="/ppt/media/image2.png" ContentType="image/png"/>
  <Override PartName="/ppt/media/image1.wmf" ContentType="image/x-wmf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7010400" cy="9296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4FC0B3FE-801B-442F-B7CE-7980AA61F7E9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777240" y="4777560"/>
            <a:ext cx="6217200" cy="45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701640" y="4416480"/>
            <a:ext cx="5605920" cy="4182120"/>
          </a:xfrm>
          <a:prstGeom prst="rect">
            <a:avLst/>
          </a:prstGeom>
        </p:spPr>
        <p:txBody>
          <a:bodyPr lIns="93240" rIns="93240" tIns="46440" bIns="46440">
            <a:normAutofit/>
          </a:bodyPr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3"/>
          <p:cNvSpPr/>
          <p:nvPr/>
        </p:nvSpPr>
        <p:spPr>
          <a:xfrm>
            <a:off x="3970440" y="8829720"/>
            <a:ext cx="3037320" cy="46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/>
          <a:p>
            <a:pPr algn="r">
              <a:lnSpc>
                <a:spcPct val="100000"/>
              </a:lnSpc>
            </a:pPr>
            <a:fld id="{FAF7A85D-7EEB-488A-BC53-9DD515CF941D}" type="slidenum"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2360520" y="6634080"/>
            <a:ext cx="6783840" cy="22752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0" y="6634080"/>
            <a:ext cx="2332440" cy="22752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2398680" y="6647040"/>
            <a:ext cx="658692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171360" indent="-170280" algn="r">
              <a:lnSpc>
                <a:spcPct val="90000"/>
              </a:lnSpc>
            </a:pPr>
            <a:r>
              <a:rPr b="1" lang="en-US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Rod"/>
              </a:rPr>
              <a:t>Department of Energy  •  Office of Science  •  Biological and Environmental Research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-34920" y="6647040"/>
            <a:ext cx="2319840" cy="273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171360" indent="-170280">
              <a:lnSpc>
                <a:spcPct val="90000"/>
              </a:lnSpc>
            </a:pPr>
            <a:fld id="{7D96FC1D-5367-4904-9529-B20723EBFE04}" type="slidenum">
              <a:rPr b="0" lang="en-US" sz="1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Rod"/>
              </a:rPr>
              <a:t>1</a:t>
            </a:fld>
            <a:r>
              <a:rPr b="0" lang="en-US" sz="1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Rod"/>
              </a:rPr>
              <a:t>	</a:t>
            </a:r>
            <a:r>
              <a:rPr b="0" lang="en-US" sz="1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Rod"/>
              </a:rPr>
              <a:t> </a:t>
            </a:r>
            <a:r>
              <a:rPr b="1" lang="en-US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Rod"/>
              </a:rPr>
              <a:t>BER Climate Research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wmf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slideLayout" Target="../slideLayouts/slideLayout1.xml"/><Relationship Id="rId9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444600" y="3759120"/>
            <a:ext cx="183240" cy="36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2"/>
          <p:cNvSpPr/>
          <p:nvPr/>
        </p:nvSpPr>
        <p:spPr>
          <a:xfrm>
            <a:off x="0" y="0"/>
            <a:ext cx="9144000" cy="640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HOMMEXX 1.0: a performance-portable atmosphere dycore for E3SM</a:t>
            </a:r>
            <a:r>
              <a:rPr b="1" lang="en-US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228600" y="6244200"/>
            <a:ext cx="8762040" cy="363240"/>
          </a:xfrm>
          <a:prstGeom prst="rect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elvetica Light"/>
                <a:ea typeface="DejaVu Sans"/>
              </a:rPr>
              <a:t>Bertagna, L., Deakin, M., Guba, O., Sunderland, D., Bradley, A. M., Tezaur, I. K., Taylor, M. A., Salinger, A. G., HOMMEXX 1.0: a performance-portable atmospheric dynamical core for the Energy Exascale Earth System Model, Geoscientific Model Development, 12(4), pp1423-1441, 2019.</a:t>
            </a:r>
            <a:endParaRPr b="0" lang="en-US" sz="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4"/>
          <p:cNvSpPr/>
          <p:nvPr/>
        </p:nvSpPr>
        <p:spPr>
          <a:xfrm>
            <a:off x="7183440" y="3450960"/>
            <a:ext cx="1949760" cy="1450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Fig 1 (top)</a:t>
            </a:r>
            <a:r>
              <a:rPr b="0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comparison of original Fortran implementation (HOMME) against HOMMEXX at scale on CPU/KNL machines at NERSC.</a:t>
            </a:r>
            <a:endParaRPr b="0" lang="en-US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Fig 2 (left)</a:t>
            </a:r>
            <a:r>
              <a:rPr b="0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Single-node study of HOMMEXX performance for different workload regimes, for a variety of architectures</a:t>
            </a:r>
            <a:endParaRPr b="0" lang="en-US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1" name="Picture 53" descr=""/>
          <p:cNvPicPr/>
          <p:nvPr/>
        </p:nvPicPr>
        <p:blipFill>
          <a:blip r:embed="rId1"/>
          <a:stretch/>
        </p:blipFill>
        <p:spPr>
          <a:xfrm>
            <a:off x="5573160" y="537840"/>
            <a:ext cx="2972160" cy="2742480"/>
          </a:xfrm>
          <a:prstGeom prst="rect">
            <a:avLst/>
          </a:prstGeom>
          <a:ln>
            <a:noFill/>
          </a:ln>
        </p:spPr>
      </p:pic>
      <p:sp>
        <p:nvSpPr>
          <p:cNvPr id="52" name="CustomShape 5"/>
          <p:cNvSpPr/>
          <p:nvPr/>
        </p:nvSpPr>
        <p:spPr>
          <a:xfrm>
            <a:off x="245880" y="2606040"/>
            <a:ext cx="4234680" cy="21099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31840" indent="-230760" algn="ctr">
              <a:lnSpc>
                <a:spcPct val="100000"/>
              </a:lnSpc>
              <a:spcBef>
                <a:spcPts val="210"/>
              </a:spcBef>
            </a:pPr>
            <a:r>
              <a:rPr b="1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Approach and Results 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spcBef>
                <a:spcPts val="210"/>
              </a:spcBef>
              <a:buBlip>
                <a:blip r:embed="rId2"/>
              </a:buBlip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Use Kokkos library to express on-node parallelism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spcBef>
                <a:spcPts val="210"/>
              </a:spcBef>
              <a:buBlip>
                <a:blip r:embed="rId3"/>
              </a:buBlip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Pervasive unit testing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spcBef>
                <a:spcPts val="241"/>
              </a:spcBef>
              <a:buBlip>
                <a:blip r:embed="rId4"/>
              </a:buBlip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Achieved slightly better than performance parity with the original Fortran implementation on CPU/KNL  and good performance on GPU, with one code base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3" name="Picture 56" descr=""/>
          <p:cNvPicPr/>
          <p:nvPr/>
        </p:nvPicPr>
        <p:blipFill>
          <a:blip r:embed="rId5"/>
          <a:stretch/>
        </p:blipFill>
        <p:spPr>
          <a:xfrm>
            <a:off x="4365000" y="3316320"/>
            <a:ext cx="2770560" cy="2807280"/>
          </a:xfrm>
          <a:prstGeom prst="rect">
            <a:avLst/>
          </a:prstGeom>
          <a:ln>
            <a:noFill/>
          </a:ln>
        </p:spPr>
      </p:pic>
      <p:sp>
        <p:nvSpPr>
          <p:cNvPr id="54" name="CustomShape 6"/>
          <p:cNvSpPr/>
          <p:nvPr/>
        </p:nvSpPr>
        <p:spPr>
          <a:xfrm>
            <a:off x="7177680" y="5087160"/>
            <a:ext cx="1812960" cy="100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Acknowledgement: 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BER support through the CMDV program’s Software Modernization project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7"/>
          <p:cNvSpPr/>
          <p:nvPr/>
        </p:nvSpPr>
        <p:spPr>
          <a:xfrm>
            <a:off x="245880" y="4810320"/>
            <a:ext cx="3806640" cy="1345320"/>
          </a:xfrm>
          <a:prstGeom prst="rect">
            <a:avLst/>
          </a:prstGeom>
          <a:solidFill>
            <a:srgbClr val="fffad9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Impact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Blip>
                <a:blip r:embed="rId6"/>
              </a:buBlip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Calibri"/>
              </a:rPr>
              <a:t>Improved E3SM expertise on exascale architectures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Blip>
                <a:blip r:embed="rId7"/>
              </a:buBlip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Calibri"/>
              </a:rPr>
              <a:t>Inspired path for E3SM v4 cloud-resolving atmosphere model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8"/>
          <p:cNvSpPr/>
          <p:nvPr/>
        </p:nvSpPr>
        <p:spPr>
          <a:xfrm>
            <a:off x="253800" y="589680"/>
            <a:ext cx="5141160" cy="1879200"/>
          </a:xfrm>
          <a:prstGeom prst="rect">
            <a:avLst/>
          </a:prstGeom>
          <a:noFill/>
          <a:ln w="34920">
            <a:solidFill>
              <a:schemeClr val="accent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b="1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Objectives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Have a single implementation of E3SM’s atmosphere dycore HOMME that runs efficiently on all the High Performance Computing platforms coming to DEO facilities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Determine if the approach of writing in C++ is viable for E3SM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2350</TotalTime>
  <Application>LibreOffice/5.3.6.1$Linux_X86_64 LibreOffice_project/30$Build-1</Application>
  <Words>233</Words>
  <Paragraphs>17</Paragraphs>
  <Company>Office of Science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2013-09-25T16:30:27Z</dcterms:created>
  <dc:creator>renu</dc:creator>
  <dc:description/>
  <dc:language>en-US</dc:language>
  <cp:lastModifiedBy/>
  <cp:lastPrinted>2019-04-05T19:04:35Z</cp:lastPrinted>
  <dcterms:modified xsi:type="dcterms:W3CDTF">2019-04-29T15:02:39Z</dcterms:modified>
  <cp:revision>141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Office of Science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