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4" d="100"/>
          <a:sy n="94" d="100"/>
        </p:scale>
        <p:origin x="-104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B37B2C-B062-674E-932B-E2EAE52F9590}" type="datetimeFigureOut">
              <a:rPr lang="en-US" smtClean="0"/>
              <a:pPr/>
              <a:t>11/29/16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0D1546-AF53-3C45-BB40-6C7DBD8944F9}" type="slidenum">
              <a:rPr lang="en-US" smtClean="0"/>
              <a:pPr/>
              <a:t>‹#›</a:t>
            </a:fld>
            <a:endParaRPr lang="en-US"/>
          </a:p>
        </p:txBody>
      </p:sp>
    </p:spTree>
    <p:extLst>
      <p:ext uri="{BB962C8B-B14F-4D97-AF65-F5344CB8AC3E}">
        <p14:creationId xmlns:p14="http://schemas.microsoft.com/office/powerpoint/2010/main" val="82104734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4C9B7B-4FEE-D547-BE48-8F9D1A3EE4A2}" type="datetimeFigureOut">
              <a:rPr lang="en-US" smtClean="0"/>
              <a:pPr/>
              <a:t>11/29/16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4173AB-0391-2B40-94AC-26B81B73ACE9}" type="slidenum">
              <a:rPr lang="en-US" smtClean="0"/>
              <a:pPr/>
              <a:t>‹#›</a:t>
            </a:fld>
            <a:endParaRPr lang="en-US"/>
          </a:p>
        </p:txBody>
      </p:sp>
    </p:spTree>
    <p:extLst>
      <p:ext uri="{BB962C8B-B14F-4D97-AF65-F5344CB8AC3E}">
        <p14:creationId xmlns:p14="http://schemas.microsoft.com/office/powerpoint/2010/main" val="851208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4C9B7B-4FEE-D547-BE48-8F9D1A3EE4A2}" type="datetimeFigureOut">
              <a:rPr lang="en-US" smtClean="0"/>
              <a:pPr/>
              <a:t>11/29/16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4173AB-0391-2B40-94AC-26B81B73ACE9}" type="slidenum">
              <a:rPr lang="en-US" smtClean="0"/>
              <a:pPr/>
              <a:t>‹#›</a:t>
            </a:fld>
            <a:endParaRPr lang="en-US"/>
          </a:p>
        </p:txBody>
      </p:sp>
    </p:spTree>
    <p:extLst>
      <p:ext uri="{BB962C8B-B14F-4D97-AF65-F5344CB8AC3E}">
        <p14:creationId xmlns:p14="http://schemas.microsoft.com/office/powerpoint/2010/main" val="2856524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4C9B7B-4FEE-D547-BE48-8F9D1A3EE4A2}" type="datetimeFigureOut">
              <a:rPr lang="en-US" smtClean="0"/>
              <a:pPr/>
              <a:t>11/29/16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4173AB-0391-2B40-94AC-26B81B73ACE9}" type="slidenum">
              <a:rPr lang="en-US" smtClean="0"/>
              <a:pPr/>
              <a:t>‹#›</a:t>
            </a:fld>
            <a:endParaRPr lang="en-US"/>
          </a:p>
        </p:txBody>
      </p:sp>
    </p:spTree>
    <p:extLst>
      <p:ext uri="{BB962C8B-B14F-4D97-AF65-F5344CB8AC3E}">
        <p14:creationId xmlns:p14="http://schemas.microsoft.com/office/powerpoint/2010/main" val="18885257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600200"/>
            <a:ext cx="38481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smtClean="0">
                <a:solidFill>
                  <a:schemeClr val="bg1"/>
                </a:solidFill>
                <a:ea typeface="Rod"/>
                <a:cs typeface="Rod"/>
              </a:rPr>
              <a:t>BER Climate Research</a:t>
            </a:r>
            <a:endParaRPr lang="en-US" sz="1200" b="1" dirty="0">
              <a:solidFill>
                <a:schemeClr val="bg1"/>
              </a:solidFill>
              <a:ea typeface="Rod"/>
              <a:cs typeface="Rod"/>
            </a:endParaRPr>
          </a:p>
        </p:txBody>
      </p:sp>
    </p:spTree>
    <p:extLst>
      <p:ext uri="{BB962C8B-B14F-4D97-AF65-F5344CB8AC3E}">
        <p14:creationId xmlns:p14="http://schemas.microsoft.com/office/powerpoint/2010/main" val="404544712"/>
      </p:ext>
    </p:extLst>
  </p:cSld>
  <p:clrMapOvr>
    <a:masterClrMapping/>
  </p:clrMapOvr>
  <p:transition xmlns:p14="http://schemas.microsoft.com/office/powerpoint/2010/mai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4C9B7B-4FEE-D547-BE48-8F9D1A3EE4A2}" type="datetimeFigureOut">
              <a:rPr lang="en-US" smtClean="0"/>
              <a:pPr/>
              <a:t>11/29/16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4173AB-0391-2B40-94AC-26B81B73ACE9}" type="slidenum">
              <a:rPr lang="en-US" smtClean="0"/>
              <a:pPr/>
              <a:t>‹#›</a:t>
            </a:fld>
            <a:endParaRPr lang="en-US"/>
          </a:p>
        </p:txBody>
      </p:sp>
    </p:spTree>
    <p:extLst>
      <p:ext uri="{BB962C8B-B14F-4D97-AF65-F5344CB8AC3E}">
        <p14:creationId xmlns:p14="http://schemas.microsoft.com/office/powerpoint/2010/main" val="3978238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4C9B7B-4FEE-D547-BE48-8F9D1A3EE4A2}" type="datetimeFigureOut">
              <a:rPr lang="en-US" smtClean="0"/>
              <a:pPr/>
              <a:t>11/29/16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4173AB-0391-2B40-94AC-26B81B73ACE9}" type="slidenum">
              <a:rPr lang="en-US" smtClean="0"/>
              <a:pPr/>
              <a:t>‹#›</a:t>
            </a:fld>
            <a:endParaRPr lang="en-US"/>
          </a:p>
        </p:txBody>
      </p:sp>
    </p:spTree>
    <p:extLst>
      <p:ext uri="{BB962C8B-B14F-4D97-AF65-F5344CB8AC3E}">
        <p14:creationId xmlns:p14="http://schemas.microsoft.com/office/powerpoint/2010/main" val="466002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4C9B7B-4FEE-D547-BE48-8F9D1A3EE4A2}" type="datetimeFigureOut">
              <a:rPr lang="en-US" smtClean="0"/>
              <a:pPr/>
              <a:t>11/29/16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4173AB-0391-2B40-94AC-26B81B73ACE9}" type="slidenum">
              <a:rPr lang="en-US" smtClean="0"/>
              <a:pPr/>
              <a:t>‹#›</a:t>
            </a:fld>
            <a:endParaRPr lang="en-US"/>
          </a:p>
        </p:txBody>
      </p:sp>
    </p:spTree>
    <p:extLst>
      <p:ext uri="{BB962C8B-B14F-4D97-AF65-F5344CB8AC3E}">
        <p14:creationId xmlns:p14="http://schemas.microsoft.com/office/powerpoint/2010/main" val="1618329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4C9B7B-4FEE-D547-BE48-8F9D1A3EE4A2}" type="datetimeFigureOut">
              <a:rPr lang="en-US" smtClean="0"/>
              <a:pPr/>
              <a:t>11/29/16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4173AB-0391-2B40-94AC-26B81B73ACE9}" type="slidenum">
              <a:rPr lang="en-US" smtClean="0"/>
              <a:pPr/>
              <a:t>‹#›</a:t>
            </a:fld>
            <a:endParaRPr lang="en-US"/>
          </a:p>
        </p:txBody>
      </p:sp>
    </p:spTree>
    <p:extLst>
      <p:ext uri="{BB962C8B-B14F-4D97-AF65-F5344CB8AC3E}">
        <p14:creationId xmlns:p14="http://schemas.microsoft.com/office/powerpoint/2010/main" val="4006339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4C9B7B-4FEE-D547-BE48-8F9D1A3EE4A2}" type="datetimeFigureOut">
              <a:rPr lang="en-US" smtClean="0"/>
              <a:pPr/>
              <a:t>11/29/16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4173AB-0391-2B40-94AC-26B81B73ACE9}" type="slidenum">
              <a:rPr lang="en-US" smtClean="0"/>
              <a:pPr/>
              <a:t>‹#›</a:t>
            </a:fld>
            <a:endParaRPr lang="en-US"/>
          </a:p>
        </p:txBody>
      </p:sp>
    </p:spTree>
    <p:extLst>
      <p:ext uri="{BB962C8B-B14F-4D97-AF65-F5344CB8AC3E}">
        <p14:creationId xmlns:p14="http://schemas.microsoft.com/office/powerpoint/2010/main" val="2035556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4C9B7B-4FEE-D547-BE48-8F9D1A3EE4A2}" type="datetimeFigureOut">
              <a:rPr lang="en-US" smtClean="0"/>
              <a:pPr/>
              <a:t>11/29/16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4173AB-0391-2B40-94AC-26B81B73ACE9}" type="slidenum">
              <a:rPr lang="en-US" smtClean="0"/>
              <a:pPr/>
              <a:t>‹#›</a:t>
            </a:fld>
            <a:endParaRPr lang="en-US"/>
          </a:p>
        </p:txBody>
      </p:sp>
    </p:spTree>
    <p:extLst>
      <p:ext uri="{BB962C8B-B14F-4D97-AF65-F5344CB8AC3E}">
        <p14:creationId xmlns:p14="http://schemas.microsoft.com/office/powerpoint/2010/main" val="4055345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4C9B7B-4FEE-D547-BE48-8F9D1A3EE4A2}" type="datetimeFigureOut">
              <a:rPr lang="en-US" smtClean="0"/>
              <a:pPr/>
              <a:t>11/29/16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4173AB-0391-2B40-94AC-26B81B73ACE9}" type="slidenum">
              <a:rPr lang="en-US" smtClean="0"/>
              <a:pPr/>
              <a:t>‹#›</a:t>
            </a:fld>
            <a:endParaRPr lang="en-US"/>
          </a:p>
        </p:txBody>
      </p:sp>
    </p:spTree>
    <p:extLst>
      <p:ext uri="{BB962C8B-B14F-4D97-AF65-F5344CB8AC3E}">
        <p14:creationId xmlns:p14="http://schemas.microsoft.com/office/powerpoint/2010/main" val="2780801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4C9B7B-4FEE-D547-BE48-8F9D1A3EE4A2}" type="datetimeFigureOut">
              <a:rPr lang="en-US" smtClean="0"/>
              <a:pPr/>
              <a:t>11/29/16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4173AB-0391-2B40-94AC-26B81B73ACE9}" type="slidenum">
              <a:rPr lang="en-US" smtClean="0"/>
              <a:pPr/>
              <a:t>‹#›</a:t>
            </a:fld>
            <a:endParaRPr lang="en-US"/>
          </a:p>
        </p:txBody>
      </p:sp>
    </p:spTree>
    <p:extLst>
      <p:ext uri="{BB962C8B-B14F-4D97-AF65-F5344CB8AC3E}">
        <p14:creationId xmlns:p14="http://schemas.microsoft.com/office/powerpoint/2010/main" val="17009622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4C9B7B-4FEE-D547-BE48-8F9D1A3EE4A2}" type="datetimeFigureOut">
              <a:rPr lang="en-US" smtClean="0"/>
              <a:pPr/>
              <a:t>11/29/16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4173AB-0391-2B40-94AC-26B81B73ACE9}" type="slidenum">
              <a:rPr lang="en-US" smtClean="0"/>
              <a:pPr/>
              <a:t>‹#›</a:t>
            </a:fld>
            <a:endParaRPr lang="en-US"/>
          </a:p>
        </p:txBody>
      </p:sp>
    </p:spTree>
    <p:extLst>
      <p:ext uri="{BB962C8B-B14F-4D97-AF65-F5344CB8AC3E}">
        <p14:creationId xmlns:p14="http://schemas.microsoft.com/office/powerpoint/2010/main" val="2056158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a:off x="5042914" y="839585"/>
            <a:ext cx="3908314" cy="2755915"/>
          </a:xfrm>
          <a:prstGeom prst="rect">
            <a:avLst/>
          </a:prstGeom>
        </p:spPr>
      </p:pic>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a:p>
        </p:txBody>
      </p:sp>
      <p:sp>
        <p:nvSpPr>
          <p:cNvPr id="5" name="TextBox 4"/>
          <p:cNvSpPr txBox="1"/>
          <p:nvPr/>
        </p:nvSpPr>
        <p:spPr>
          <a:xfrm>
            <a:off x="179293" y="17320"/>
            <a:ext cx="8915400" cy="830997"/>
          </a:xfrm>
          <a:prstGeom prst="rect">
            <a:avLst/>
          </a:prstGeom>
          <a:noFill/>
        </p:spPr>
        <p:txBody>
          <a:bodyPr wrap="square">
            <a:spAutoFit/>
          </a:bodyPr>
          <a:lstStyle/>
          <a:p>
            <a:pPr algn="ctr"/>
            <a:r>
              <a:rPr lang="en-US" sz="2400"/>
              <a:t>Greenland subglacial drainage evolution regulated by </a:t>
            </a:r>
            <a:br>
              <a:rPr lang="en-US" sz="2400"/>
            </a:br>
            <a:r>
              <a:rPr lang="en-US" sz="2400"/>
              <a:t>weakly connected regions of the bed </a:t>
            </a:r>
            <a:endParaRPr lang="en-US" sz="2400"/>
          </a:p>
        </p:txBody>
      </p:sp>
      <p:sp>
        <p:nvSpPr>
          <p:cNvPr id="18" name="TextBox 17"/>
          <p:cNvSpPr txBox="1"/>
          <p:nvPr/>
        </p:nvSpPr>
        <p:spPr>
          <a:xfrm>
            <a:off x="176304" y="812196"/>
            <a:ext cx="4842054" cy="2123658"/>
          </a:xfrm>
          <a:prstGeom prst="rect">
            <a:avLst/>
          </a:prstGeom>
          <a:noFill/>
        </p:spPr>
        <p:txBody>
          <a:bodyPr wrap="square" rtlCol="0">
            <a:spAutoFit/>
          </a:bodyPr>
          <a:lstStyle/>
          <a:p>
            <a:r>
              <a:rPr lang="en-US" b="1" dirty="0" smtClean="0"/>
              <a:t>                        </a:t>
            </a:r>
            <a:r>
              <a:rPr lang="en-US" sz="2000" b="1" dirty="0" smtClean="0"/>
              <a:t>Objective</a:t>
            </a:r>
          </a:p>
          <a:p>
            <a:r>
              <a:rPr lang="en-US" sz="1600"/>
              <a:t>Surface meltwater draining to the bed of the Greenland Ice Sheet each summer causes ice flow changes that cannot be fully explained by the prevailing theory of channelizing subglacial drainage. Can changes in </a:t>
            </a:r>
            <a:br>
              <a:rPr lang="en-US" sz="1600"/>
            </a:br>
            <a:r>
              <a:rPr lang="en-US" sz="1600"/>
              <a:t>weakly connected, swampy areas of the bed that have been previously ignored explain why the ice sheet slows down in late summer and winter?</a:t>
            </a:r>
            <a:endParaRPr lang="en-US" sz="1600" dirty="0" smtClean="0"/>
          </a:p>
        </p:txBody>
      </p:sp>
      <p:sp>
        <p:nvSpPr>
          <p:cNvPr id="19" name="TextBox 18"/>
          <p:cNvSpPr txBox="1"/>
          <p:nvPr/>
        </p:nvSpPr>
        <p:spPr>
          <a:xfrm>
            <a:off x="8960" y="2824734"/>
            <a:ext cx="4869330" cy="3354764"/>
          </a:xfrm>
          <a:prstGeom prst="rect">
            <a:avLst/>
          </a:prstGeom>
          <a:noFill/>
        </p:spPr>
        <p:txBody>
          <a:bodyPr wrap="square" rtlCol="0">
            <a:spAutoFit/>
          </a:bodyPr>
          <a:lstStyle/>
          <a:p>
            <a:r>
              <a:rPr lang="en-US" sz="2000" b="1" dirty="0" smtClean="0"/>
              <a:t>                       Research</a:t>
            </a:r>
          </a:p>
          <a:p>
            <a:pPr marL="171450" indent="-171450">
              <a:buFont typeface="Arial"/>
              <a:buChar char="•"/>
            </a:pPr>
            <a:r>
              <a:rPr lang="en-US" sz="1600" dirty="0"/>
              <a:t>Develop model for weakly-connected drainage and couple to standard subglacial drainage model that includes distributed and channelized flow.</a:t>
            </a:r>
          </a:p>
          <a:p>
            <a:pPr marL="171450" indent="-171450">
              <a:buFont typeface="Arial"/>
              <a:buChar char="•"/>
            </a:pPr>
            <a:r>
              <a:rPr lang="en-US" sz="1600" dirty="0"/>
              <a:t>Simulate a well-studied field site in Greenland by forcing the enhanced model with measurements of meltwater input to subglacial drainage system.</a:t>
            </a:r>
          </a:p>
          <a:p>
            <a:pPr marL="171450" indent="-171450">
              <a:buFont typeface="Arial"/>
              <a:buChar char="•"/>
            </a:pPr>
            <a:r>
              <a:rPr lang="en-US" sz="1600" dirty="0"/>
              <a:t>Compare versions of the model with and without </a:t>
            </a:r>
            <a:r>
              <a:rPr lang="en-US" sz="1600" dirty="0"/>
              <a:t>weakly-connected drainage to </a:t>
            </a:r>
            <a:r>
              <a:rPr lang="en-US" sz="1600" dirty="0"/>
              <a:t>measurements of water pressure in different parts of the drainage system and with ice sheet surface velocity.</a:t>
            </a:r>
          </a:p>
          <a:p>
            <a:pPr marL="171450" indent="-171450">
              <a:buFont typeface="Arial"/>
              <a:buChar char="•"/>
            </a:pPr>
            <a:r>
              <a:rPr lang="en-US" sz="1600" i="1" dirty="0"/>
              <a:t>The weakly connected drainage component is necessary to reproduce the observations.</a:t>
            </a:r>
            <a:endParaRPr lang="en-US" sz="1600" i="1" dirty="0" smtClean="0"/>
          </a:p>
        </p:txBody>
      </p:sp>
      <p:sp>
        <p:nvSpPr>
          <p:cNvPr id="20" name="TextBox 19"/>
          <p:cNvSpPr txBox="1"/>
          <p:nvPr/>
        </p:nvSpPr>
        <p:spPr>
          <a:xfrm>
            <a:off x="4748303" y="4008166"/>
            <a:ext cx="4481285" cy="2123658"/>
          </a:xfrm>
          <a:prstGeom prst="rect">
            <a:avLst/>
          </a:prstGeom>
          <a:noFill/>
        </p:spPr>
        <p:txBody>
          <a:bodyPr wrap="square" rtlCol="0">
            <a:spAutoFit/>
          </a:bodyPr>
          <a:lstStyle/>
          <a:p>
            <a:r>
              <a:rPr lang="en-US" sz="2000" b="1" dirty="0" smtClean="0"/>
              <a:t>	        Impact</a:t>
            </a:r>
          </a:p>
          <a:p>
            <a:r>
              <a:rPr lang="en-US" sz="1600" dirty="0"/>
              <a:t>The existing conceptual model for subglacial drainage needs to be expanded to include the new component of weakly-connected drainage.  Slow draining of swampy subglacial backwaters regulates the ice flow response to summer lubrication of the bed. These areas may control how the ice sheet responds to future changes in melt.</a:t>
            </a:r>
          </a:p>
        </p:txBody>
      </p:sp>
      <p:sp>
        <p:nvSpPr>
          <p:cNvPr id="14" name="TextBox 27"/>
          <p:cNvSpPr txBox="1">
            <a:spLocks noChangeArrowheads="1"/>
          </p:cNvSpPr>
          <p:nvPr/>
        </p:nvSpPr>
        <p:spPr bwMode="auto">
          <a:xfrm>
            <a:off x="5018358" y="3501131"/>
            <a:ext cx="4167555" cy="646331"/>
          </a:xfrm>
          <a:prstGeom prst="rect">
            <a:avLst/>
          </a:prstGeom>
          <a:noFill/>
          <a:ln w="9525">
            <a:noFill/>
            <a:miter lim="800000"/>
            <a:headEnd/>
            <a:tailEnd/>
          </a:ln>
        </p:spPr>
        <p:txBody>
          <a:bodyPr wrap="square">
            <a:spAutoFit/>
          </a:bodyPr>
          <a:lstStyle/>
          <a:p>
            <a:r>
              <a:rPr lang="en-US" sz="1200" dirty="0">
                <a:solidFill>
                  <a:srgbClr val="0066FF"/>
                </a:solidFill>
              </a:rPr>
              <a:t>Swampy backwaters of the subglacial drainage system slowly drain water toward efficient channels, lowering system-wide water pressure and slowing the ice sheet.</a:t>
            </a:r>
          </a:p>
        </p:txBody>
      </p:sp>
      <p:sp>
        <p:nvSpPr>
          <p:cNvPr id="15" name="TextBox 14"/>
          <p:cNvSpPr txBox="1"/>
          <p:nvPr/>
        </p:nvSpPr>
        <p:spPr>
          <a:xfrm>
            <a:off x="773739" y="6172200"/>
            <a:ext cx="7398229" cy="40011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000" b="1" dirty="0" smtClean="0"/>
              <a:t>Reference:  </a:t>
            </a:r>
            <a:r>
              <a:rPr lang="en-US" sz="1000"/>
              <a:t>Hoffman, M. J., L. C. Andrews, S. A. Price, G. A. Catania, T. A. Neumann, M. P. Luethi, J. Gulley, C. Ryser, R. L. Hawley, and B. F. Morriss (2016), Greenland subglacial drainage evolution regulated by weakly-connected regions of the bed, </a:t>
            </a:r>
            <a:r>
              <a:rPr lang="en-US" sz="1000" i="1"/>
              <a:t>Nat. Commun.</a:t>
            </a:r>
            <a:r>
              <a:rPr lang="en-US" sz="1000"/>
              <a:t>, </a:t>
            </a:r>
            <a:r>
              <a:rPr lang="en-US" sz="1000" i="1"/>
              <a:t>In Press</a:t>
            </a:r>
            <a:r>
              <a:rPr lang="en-US" sz="1000"/>
              <a:t>.</a:t>
            </a:r>
          </a:p>
        </p:txBody>
      </p:sp>
    </p:spTree>
    <p:extLst>
      <p:ext uri="{BB962C8B-B14F-4D97-AF65-F5344CB8AC3E}">
        <p14:creationId xmlns:p14="http://schemas.microsoft.com/office/powerpoint/2010/main" val="3579280270"/>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3266</TotalTime>
  <Words>244</Words>
  <Application>Microsoft Macintosh PowerPoint</Application>
  <PresentationFormat>On-screen Show (4:3)</PresentationFormat>
  <Paragraphs>13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Los Alamos National Laboratory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J. Hoffman</dc:creator>
  <cp:lastModifiedBy>Matthew J. Hoffman</cp:lastModifiedBy>
  <cp:revision>41</cp:revision>
  <dcterms:created xsi:type="dcterms:W3CDTF">2014-02-04T14:35:40Z</dcterms:created>
  <dcterms:modified xsi:type="dcterms:W3CDTF">2016-12-01T19:28:01Z</dcterms:modified>
</cp:coreProperties>
</file>