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22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F4FB5-3B36-44BF-9351-DB6777F3D41C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5D9F2-4C1D-4393-BA58-D4BFA9AD3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436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5283" indent="-29049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1974" indent="-232395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26763" indent="-232395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1553" indent="-232395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56342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1132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85921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50711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E0B0DB-F350-41EA-9EC4-0C975CD20B65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dirty="0" smtClean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045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26736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EBE22A-456C-4422-963A-21E37FAABB03}" type="datetimeFigureOut">
              <a:rPr lang="en-US"/>
              <a:pPr>
                <a:defRPr/>
              </a:pPr>
              <a:t>2/2/2018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1D1FF69-FB8A-4A66-B8F3-F0FF1720BB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987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-689"/>
            <a:ext cx="914400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dirty="0" smtClean="0">
                <a:solidFill>
                  <a:prstClr val="black"/>
                </a:solidFill>
                <a:latin typeface="Calibri"/>
              </a:rPr>
              <a:t>New Historical Emissions Data for CMIP6 and Beyond</a:t>
            </a:r>
            <a:endParaRPr lang="en-US" sz="26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276832" y="6172200"/>
            <a:ext cx="8590335" cy="57078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</a:rPr>
              <a:t>Hoesly RM, SJ Smith, L Feng, Z </a:t>
            </a:r>
            <a:r>
              <a:rPr lang="en-US" sz="1000" dirty="0" err="1">
                <a:solidFill>
                  <a:srgbClr val="000000"/>
                </a:solidFill>
              </a:rPr>
              <a:t>Klimont</a:t>
            </a:r>
            <a:r>
              <a:rPr lang="en-US" sz="1000" dirty="0">
                <a:solidFill>
                  <a:srgbClr val="000000"/>
                </a:solidFill>
              </a:rPr>
              <a:t>, G </a:t>
            </a:r>
            <a:r>
              <a:rPr lang="en-US" sz="1000" dirty="0" err="1">
                <a:solidFill>
                  <a:srgbClr val="000000"/>
                </a:solidFill>
              </a:rPr>
              <a:t>Janssens-Maenhout</a:t>
            </a:r>
            <a:r>
              <a:rPr lang="en-US" sz="1000" dirty="0">
                <a:solidFill>
                  <a:srgbClr val="000000"/>
                </a:solidFill>
              </a:rPr>
              <a:t>, T </a:t>
            </a:r>
            <a:r>
              <a:rPr lang="en-US" sz="1000" dirty="0" err="1">
                <a:solidFill>
                  <a:srgbClr val="000000"/>
                </a:solidFill>
              </a:rPr>
              <a:t>Pitkanen</a:t>
            </a:r>
            <a:r>
              <a:rPr lang="en-US" sz="1000" dirty="0">
                <a:solidFill>
                  <a:srgbClr val="000000"/>
                </a:solidFill>
              </a:rPr>
              <a:t>, JJ Seibert, L Vu, RJ Andres, RM Bolt, TC Bond, L </a:t>
            </a:r>
            <a:r>
              <a:rPr lang="en-US" sz="1000" dirty="0" err="1">
                <a:solidFill>
                  <a:srgbClr val="000000"/>
                </a:solidFill>
              </a:rPr>
              <a:t>Dawidowski</a:t>
            </a:r>
            <a:r>
              <a:rPr lang="en-US" sz="1000" dirty="0">
                <a:solidFill>
                  <a:srgbClr val="000000"/>
                </a:solidFill>
              </a:rPr>
              <a:t>, N </a:t>
            </a:r>
            <a:r>
              <a:rPr lang="en-US" sz="1000" dirty="0" err="1">
                <a:solidFill>
                  <a:srgbClr val="000000"/>
                </a:solidFill>
              </a:rPr>
              <a:t>Kholod</a:t>
            </a:r>
            <a:r>
              <a:rPr lang="en-US" sz="1000" dirty="0">
                <a:solidFill>
                  <a:srgbClr val="000000"/>
                </a:solidFill>
              </a:rPr>
              <a:t>, J </a:t>
            </a:r>
            <a:r>
              <a:rPr lang="en-US" sz="1000" dirty="0" err="1">
                <a:solidFill>
                  <a:srgbClr val="000000"/>
                </a:solidFill>
              </a:rPr>
              <a:t>Kurokawa</a:t>
            </a:r>
            <a:r>
              <a:rPr lang="en-US" sz="1000" dirty="0">
                <a:solidFill>
                  <a:srgbClr val="000000"/>
                </a:solidFill>
              </a:rPr>
              <a:t>, M Li, L Liu, Z Lu, MCP Moura, PR O’Rourke, and Q Zhang. </a:t>
            </a:r>
            <a:r>
              <a:rPr lang="en-US" sz="1000" dirty="0" smtClean="0">
                <a:solidFill>
                  <a:srgbClr val="000000"/>
                </a:solidFill>
              </a:rPr>
              <a:t>2018. </a:t>
            </a:r>
            <a:r>
              <a:rPr lang="en-US" sz="1000" dirty="0">
                <a:solidFill>
                  <a:srgbClr val="000000"/>
                </a:solidFill>
              </a:rPr>
              <a:t>“Historical (1750–2014) Anthropogenic Emissions of Reactive Gases and Aerosols from the Community </a:t>
            </a:r>
            <a:r>
              <a:rPr lang="en-US" sz="1000" dirty="0" smtClean="0">
                <a:solidFill>
                  <a:srgbClr val="000000"/>
                </a:solidFill>
              </a:rPr>
              <a:t>Emissions </a:t>
            </a:r>
            <a:r>
              <a:rPr lang="en-US" sz="1000" dirty="0">
                <a:solidFill>
                  <a:srgbClr val="000000"/>
                </a:solidFill>
              </a:rPr>
              <a:t>Data System (CEDS).” </a:t>
            </a:r>
            <a:r>
              <a:rPr lang="en-US" sz="1000" i="1" dirty="0">
                <a:solidFill>
                  <a:srgbClr val="000000"/>
                </a:solidFill>
              </a:rPr>
              <a:t>Geoscientific Model </a:t>
            </a:r>
            <a:r>
              <a:rPr lang="en-US" sz="1000" i="1" smtClean="0">
                <a:solidFill>
                  <a:srgbClr val="000000"/>
                </a:solidFill>
              </a:rPr>
              <a:t>Development</a:t>
            </a:r>
            <a:r>
              <a:rPr lang="en-US" sz="1000" smtClean="0">
                <a:solidFill>
                  <a:srgbClr val="000000"/>
                </a:solidFill>
              </a:rPr>
              <a:t> 11:369-408</a:t>
            </a:r>
            <a:r>
              <a:rPr lang="en-US" sz="1000" dirty="0" smtClean="0">
                <a:solidFill>
                  <a:srgbClr val="000000"/>
                </a:solidFill>
              </a:rPr>
              <a:t>. DOI</a:t>
            </a:r>
            <a:r>
              <a:rPr lang="en-US" sz="1000" dirty="0">
                <a:solidFill>
                  <a:srgbClr val="000000"/>
                </a:solidFill>
              </a:rPr>
              <a:t>: </a:t>
            </a:r>
            <a:r>
              <a:rPr lang="en-US" sz="1000" dirty="0" smtClean="0">
                <a:solidFill>
                  <a:srgbClr val="000000"/>
                </a:solidFill>
              </a:rPr>
              <a:t>10.5194/gmd-11-369-2018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6934200" y="582871"/>
            <a:ext cx="2057400" cy="1622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endParaRPr lang="en-US" sz="1150" dirty="0" smtClean="0">
              <a:solidFill>
                <a:prstClr val="black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2400" y="2457151"/>
            <a:ext cx="8931908" cy="502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5000"/>
              </a:spcBef>
            </a:pPr>
            <a:r>
              <a:rPr lang="en-US" sz="1100" b="1" dirty="0">
                <a:solidFill>
                  <a:srgbClr val="0000FF"/>
                </a:solidFill>
                <a:latin typeface="Arial" panose="020B0604020202020204" pitchFamily="34" charset="0"/>
              </a:rPr>
              <a:t>Historical emissions produced by the Community Emissions Data System (stacked area graph by region) compared </a:t>
            </a:r>
            <a:r>
              <a:rPr lang="en-US" sz="11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with </a:t>
            </a:r>
            <a:r>
              <a:rPr lang="en-US" sz="1100" b="1" dirty="0">
                <a:solidFill>
                  <a:srgbClr val="0000FF"/>
                </a:solidFill>
                <a:latin typeface="Arial" panose="020B0604020202020204" pitchFamily="34" charset="0"/>
              </a:rPr>
              <a:t>global CMIP5 (Coupled Model </a:t>
            </a:r>
            <a:r>
              <a:rPr lang="en-US" sz="1100" b="1" dirty="0" err="1">
                <a:solidFill>
                  <a:srgbClr val="0000FF"/>
                </a:solidFill>
                <a:latin typeface="Arial" panose="020B0604020202020204" pitchFamily="34" charset="0"/>
              </a:rPr>
              <a:t>Intercomparison</a:t>
            </a:r>
            <a:r>
              <a:rPr lang="en-US" sz="1100" b="1" dirty="0">
                <a:solidFill>
                  <a:srgbClr val="0000FF"/>
                </a:solidFill>
                <a:latin typeface="Arial" panose="020B0604020202020204" pitchFamily="34" charset="0"/>
              </a:rPr>
              <a:t> Project Phase 5) emissions (black dots). For </a:t>
            </a:r>
            <a:r>
              <a:rPr lang="en-US" sz="11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like-with-like </a:t>
            </a:r>
            <a:r>
              <a:rPr lang="en-US" sz="1100" b="1" dirty="0">
                <a:solidFill>
                  <a:srgbClr val="0000FF"/>
                </a:solidFill>
                <a:latin typeface="Arial" panose="020B0604020202020204" pitchFamily="34" charset="0"/>
              </a:rPr>
              <a:t>comparison, this figure does not include aviation or agricultural waste burning.</a:t>
            </a:r>
          </a:p>
        </p:txBody>
      </p:sp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98939" y="3034540"/>
            <a:ext cx="4625460" cy="2074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ts val="300"/>
              </a:spcBef>
              <a:tabLst>
                <a:tab pos="338138" algn="l"/>
              </a:tabLst>
            </a:pPr>
            <a:r>
              <a:rPr lang="en-US" sz="1600" b="1" dirty="0" smtClean="0">
                <a:solidFill>
                  <a:prstClr val="black"/>
                </a:solidFill>
              </a:rPr>
              <a:t>Objectives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400" dirty="0" smtClean="0">
                <a:solidFill>
                  <a:prstClr val="black"/>
                </a:solidFill>
              </a:rPr>
              <a:t>Create an open-source system to produce transparent, reproducible, gridded emissions trends </a:t>
            </a:r>
            <a:r>
              <a:rPr lang="en-US" sz="1400" dirty="0">
                <a:solidFill>
                  <a:prstClr val="black"/>
                </a:solidFill>
              </a:rPr>
              <a:t>for CO, OC</a:t>
            </a:r>
            <a:r>
              <a:rPr lang="en-US" sz="1400" dirty="0" smtClean="0">
                <a:solidFill>
                  <a:prstClr val="black"/>
                </a:solidFill>
              </a:rPr>
              <a:t>, BC</a:t>
            </a:r>
            <a:r>
              <a:rPr lang="en-US" sz="1400" dirty="0">
                <a:solidFill>
                  <a:prstClr val="black"/>
                </a:solidFill>
              </a:rPr>
              <a:t>, </a:t>
            </a:r>
            <a:r>
              <a:rPr lang="en-US" sz="1400" dirty="0" smtClean="0">
                <a:solidFill>
                  <a:prstClr val="black"/>
                </a:solidFill>
              </a:rPr>
              <a:t>SO</a:t>
            </a:r>
            <a:r>
              <a:rPr lang="en-US" sz="1400" baseline="-25000" dirty="0" smtClean="0">
                <a:solidFill>
                  <a:prstClr val="black"/>
                </a:solidFill>
              </a:rPr>
              <a:t>2</a:t>
            </a:r>
            <a:r>
              <a:rPr lang="en-US" sz="1400" dirty="0" smtClean="0">
                <a:solidFill>
                  <a:prstClr val="black"/>
                </a:solidFill>
              </a:rPr>
              <a:t>,NO</a:t>
            </a:r>
            <a:r>
              <a:rPr lang="en-US" sz="1400" baseline="-25000" dirty="0" smtClean="0">
                <a:solidFill>
                  <a:prstClr val="black"/>
                </a:solidFill>
              </a:rPr>
              <a:t>X</a:t>
            </a:r>
            <a:r>
              <a:rPr lang="en-US" sz="1400" dirty="0" smtClean="0">
                <a:solidFill>
                  <a:prstClr val="black"/>
                </a:solidFill>
              </a:rPr>
              <a:t>, NH</a:t>
            </a:r>
            <a:r>
              <a:rPr lang="en-US" sz="1400" baseline="-25000" dirty="0" smtClean="0">
                <a:solidFill>
                  <a:prstClr val="black"/>
                </a:solidFill>
              </a:rPr>
              <a:t>3</a:t>
            </a:r>
            <a:r>
              <a:rPr lang="en-US" sz="1400" dirty="0" smtClean="0">
                <a:solidFill>
                  <a:prstClr val="black"/>
                </a:solidFill>
              </a:rPr>
              <a:t>, NMVOC, CH</a:t>
            </a:r>
            <a:r>
              <a:rPr lang="en-US" sz="1400" baseline="-25000" dirty="0" smtClean="0">
                <a:solidFill>
                  <a:prstClr val="black"/>
                </a:solidFill>
              </a:rPr>
              <a:t>4</a:t>
            </a:r>
            <a:r>
              <a:rPr lang="en-US" sz="1400" dirty="0" smtClean="0">
                <a:solidFill>
                  <a:prstClr val="black"/>
                </a:solidFill>
              </a:rPr>
              <a:t>, and CO</a:t>
            </a:r>
            <a:r>
              <a:rPr lang="en-US" sz="1400" baseline="-25000" dirty="0" smtClean="0">
                <a:solidFill>
                  <a:prstClr val="black"/>
                </a:solidFill>
              </a:rPr>
              <a:t>2 </a:t>
            </a:r>
            <a:r>
              <a:rPr lang="en-US" sz="1400" dirty="0" smtClean="0">
                <a:solidFill>
                  <a:prstClr val="black"/>
                </a:solidFill>
              </a:rPr>
              <a:t>from 1750</a:t>
            </a:r>
            <a:r>
              <a:rPr lang="mr-IN" sz="1400" dirty="0" smtClean="0">
                <a:solidFill>
                  <a:prstClr val="black"/>
                </a:solidFill>
              </a:rPr>
              <a:t>–</a:t>
            </a:r>
            <a:r>
              <a:rPr lang="en-US" sz="1400" dirty="0" smtClean="0">
                <a:solidFill>
                  <a:prstClr val="black"/>
                </a:solidFill>
              </a:rPr>
              <a:t>present; estimates are at country, sector, and fuel resolution with monthly seasonality and NMVOC speciation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400" dirty="0" smtClean="0"/>
              <a:t>Release software </a:t>
            </a:r>
            <a:r>
              <a:rPr lang="en-US" sz="1400" dirty="0"/>
              <a:t>data system </a:t>
            </a:r>
            <a:r>
              <a:rPr lang="en-US" sz="1400" dirty="0" smtClean="0"/>
              <a:t>in winter 2018 as open source, followed by an update to extend the time series to 2016</a:t>
            </a:r>
            <a:endParaRPr lang="en-US" sz="1400" dirty="0" smtClean="0">
              <a:solidFill>
                <a:prstClr val="black"/>
              </a:solidFill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endParaRPr lang="en-US" sz="1100" dirty="0" smtClean="0">
              <a:solidFill>
                <a:prstClr val="black"/>
              </a:solidFill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endParaRPr lang="en-US" sz="1100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endParaRPr lang="en-US" sz="1150" dirty="0" smtClean="0">
              <a:solidFill>
                <a:prstClr val="black"/>
              </a:solidFill>
            </a:endParaRPr>
          </a:p>
        </p:txBody>
      </p: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4827485" y="3034540"/>
            <a:ext cx="4057783" cy="2074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ts val="300"/>
              </a:spcBef>
              <a:tabLst>
                <a:tab pos="338138" algn="l"/>
              </a:tabLst>
            </a:pPr>
            <a:r>
              <a:rPr lang="en-US" sz="1600" b="1" dirty="0" smtClean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400" dirty="0" smtClean="0">
                <a:solidFill>
                  <a:prstClr val="black"/>
                </a:solidFill>
              </a:rPr>
              <a:t>Use existing </a:t>
            </a:r>
            <a:r>
              <a:rPr lang="en-US" sz="1400" dirty="0">
                <a:solidFill>
                  <a:prstClr val="black"/>
                </a:solidFill>
              </a:rPr>
              <a:t>Community Emissions Data System energy </a:t>
            </a:r>
            <a:r>
              <a:rPr lang="en-US" sz="1400" dirty="0" smtClean="0">
                <a:solidFill>
                  <a:prstClr val="black"/>
                </a:solidFill>
              </a:rPr>
              <a:t>data sets (IEA Energy statistics) and regional and country-specific inventories to estimate trends over time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400" dirty="0" smtClean="0">
                <a:solidFill>
                  <a:prstClr val="black"/>
                </a:solidFill>
              </a:rPr>
              <a:t>Calibrate results to country-level inventories where these are available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400" dirty="0" smtClean="0">
                <a:solidFill>
                  <a:prstClr val="black"/>
                </a:solidFill>
              </a:rPr>
              <a:t>Extend data using consistent driver data to form a complete time series</a:t>
            </a:r>
            <a:endParaRPr lang="en-US" sz="1400" b="1" dirty="0" smtClean="0">
              <a:solidFill>
                <a:prstClr val="black"/>
              </a:solidFill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endParaRPr lang="en-US" sz="1100" dirty="0" smtClean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endParaRPr lang="en-US" sz="1150" dirty="0" smtClean="0">
              <a:solidFill>
                <a:prstClr val="black"/>
              </a:solidFill>
            </a:endParaRPr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98939" y="5041925"/>
            <a:ext cx="8889415" cy="1402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ts val="300"/>
              </a:spcBef>
              <a:tabLst>
                <a:tab pos="338138" algn="l"/>
              </a:tabLst>
            </a:pPr>
            <a:r>
              <a:rPr lang="en-US" sz="1600" b="1" dirty="0" smtClean="0">
                <a:solidFill>
                  <a:prstClr val="black"/>
                </a:solidFill>
              </a:rPr>
              <a:t>Impact</a:t>
            </a:r>
            <a:endParaRPr lang="en-US" sz="1600" b="1" dirty="0">
              <a:solidFill>
                <a:prstClr val="black"/>
              </a:solidFill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400" dirty="0"/>
              <a:t>New reproducible methodology will help produce more consistent emissions trends over </a:t>
            </a:r>
            <a:r>
              <a:rPr lang="en-US" sz="1400" dirty="0" smtClean="0"/>
              <a:t>time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400" dirty="0" smtClean="0"/>
              <a:t>Open-source </a:t>
            </a:r>
            <a:r>
              <a:rPr lang="en-US" sz="1400" dirty="0"/>
              <a:t>release will facilitate feedback from the global emissions </a:t>
            </a:r>
            <a:r>
              <a:rPr lang="en-US" sz="1400" dirty="0" smtClean="0"/>
              <a:t>community</a:t>
            </a:r>
            <a:endParaRPr lang="en-US" sz="1400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400" dirty="0" smtClean="0">
                <a:solidFill>
                  <a:prstClr val="black"/>
                </a:solidFill>
              </a:rPr>
              <a:t>In </a:t>
            </a:r>
            <a:r>
              <a:rPr lang="en-US" sz="1400" dirty="0">
                <a:solidFill>
                  <a:prstClr val="black"/>
                </a:solidFill>
              </a:rPr>
              <a:t>next steps, explore uncertainty in emission estimates and create emissions ensembles rather than point </a:t>
            </a:r>
            <a:r>
              <a:rPr lang="en-US" sz="1400" dirty="0" smtClean="0">
                <a:solidFill>
                  <a:prstClr val="black"/>
                </a:solidFill>
              </a:rPr>
              <a:t>estimates</a:t>
            </a:r>
            <a:endParaRPr lang="en-US" sz="1400" dirty="0">
              <a:solidFill>
                <a:prstClr val="black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0" y="407806"/>
            <a:ext cx="8915400" cy="2091305"/>
            <a:chOff x="0" y="407806"/>
            <a:chExt cx="8915400" cy="2091305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500" t="-1482" r="5000" b="10057"/>
            <a:stretch/>
          </p:blipFill>
          <p:spPr>
            <a:xfrm>
              <a:off x="0" y="407806"/>
              <a:ext cx="8915400" cy="2091305"/>
            </a:xfrm>
            <a:prstGeom prst="rect">
              <a:avLst/>
            </a:prstGeom>
          </p:spPr>
        </p:pic>
        <p:grpSp>
          <p:nvGrpSpPr>
            <p:cNvPr id="13" name="Group 12"/>
            <p:cNvGrpSpPr/>
            <p:nvPr/>
          </p:nvGrpSpPr>
          <p:grpSpPr>
            <a:xfrm>
              <a:off x="7663171" y="770488"/>
              <a:ext cx="125191" cy="1007375"/>
              <a:chOff x="7663171" y="770488"/>
              <a:chExt cx="125191" cy="1007375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7663171" y="770488"/>
                <a:ext cx="125191" cy="749280"/>
                <a:chOff x="7663171" y="770488"/>
                <a:chExt cx="125191" cy="749280"/>
              </a:xfrm>
            </p:grpSpPr>
            <p:pic>
              <p:nvPicPr>
                <p:cNvPr id="5" name="Picture 4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7663171" y="770488"/>
                  <a:ext cx="123260" cy="252684"/>
                </a:xfrm>
                <a:prstGeom prst="rect">
                  <a:avLst/>
                </a:prstGeom>
              </p:spPr>
            </p:pic>
            <p:pic>
              <p:nvPicPr>
                <p:cNvPr id="6" name="Picture 5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667513" y="1030598"/>
                  <a:ext cx="118918" cy="243784"/>
                </a:xfrm>
                <a:prstGeom prst="rect">
                  <a:avLst/>
                </a:prstGeom>
              </p:spPr>
            </p:pic>
            <p:pic>
              <p:nvPicPr>
                <p:cNvPr id="7" name="Picture 6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667366" y="1274672"/>
                  <a:ext cx="120996" cy="245096"/>
                </a:xfrm>
                <a:prstGeom prst="rect">
                  <a:avLst/>
                </a:prstGeom>
              </p:spPr>
            </p:pic>
          </p:grpSp>
          <p:pic>
            <p:nvPicPr>
              <p:cNvPr id="12" name="Picture 11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 flipH="1">
                <a:off x="7665502" y="1549561"/>
                <a:ext cx="118598" cy="228302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518160" y="642925"/>
              <a:ext cx="6776558" cy="1792614"/>
              <a:chOff x="518160" y="642925"/>
              <a:chExt cx="6776558" cy="1792614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 rotWithShape="1"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186" r="49620"/>
              <a:stretch/>
            </p:blipFill>
            <p:spPr>
              <a:xfrm>
                <a:off x="518160" y="642925"/>
                <a:ext cx="2103120" cy="1792614"/>
              </a:xfrm>
              <a:prstGeom prst="rect">
                <a:avLst/>
              </a:prstGeom>
            </p:spPr>
          </p:pic>
          <p:pic>
            <p:nvPicPr>
              <p:cNvPr id="4" name="Picture 3"/>
              <p:cNvPicPr>
                <a:picLocks noChangeAspect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64"/>
              <a:stretch/>
            </p:blipFill>
            <p:spPr>
              <a:xfrm>
                <a:off x="5120639" y="648333"/>
                <a:ext cx="2174079" cy="1787206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813199" y="654791"/>
                <a:ext cx="2115520" cy="17757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91140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Hoesly-etal-CEDS-GMD-December2017-f</Presentation>
    <Funding xmlns="98b00cf3-a6ce-40de-8923-f140beb786e9">ESM</Funding>
  </documentManagement>
</p:properties>
</file>

<file path=customXml/itemProps1.xml><?xml version="1.0" encoding="utf-8"?>
<ds:datastoreItem xmlns:ds="http://schemas.openxmlformats.org/officeDocument/2006/customXml" ds:itemID="{EDA54A27-729A-47BB-A6AD-B870FEFABC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74EFA0-826F-4EA9-9107-BB5AB4A78796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sharepoint/v3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98b00cf3-a6ce-40de-8923-f140beb786e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DOE-Sample-Slide-Highlights-Template.potx</Template>
  <TotalTime>2240</TotalTime>
  <Words>309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Mangal</vt:lpstr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Hoesly-etal-CEDS-GMD-December2017-f</dc:title>
  <dc:creator>Ovink, Jennifer D</dc:creator>
  <dc:description/>
  <cp:lastModifiedBy>Dorsey, Kathryn S</cp:lastModifiedBy>
  <cp:revision>134</cp:revision>
  <cp:lastPrinted>2011-05-11T17:30:12Z</cp:lastPrinted>
  <dcterms:created xsi:type="dcterms:W3CDTF">2011-04-26T17:04:09Z</dcterms:created>
  <dcterms:modified xsi:type="dcterms:W3CDTF">2018-02-02T18:03:10Z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ESM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Hoesly-etal-CEDS-GMD-December2017-f</vt:lpwstr>
  </property>
  <property fmtid="{D5CDD505-2E9C-101B-9397-08002B2CF9AE}" pid="8" name="SlideDescription">
    <vt:lpwstr/>
  </property>
</Properties>
</file>