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CA4BC-1262-4DCA-9B2D-0A1083236326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552C7-D258-465D-A972-192138567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61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52412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1614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ghlights_figur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56"/>
          <a:stretch/>
        </p:blipFill>
        <p:spPr>
          <a:xfrm>
            <a:off x="4495800" y="757989"/>
            <a:ext cx="4267200" cy="4042611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43000"/>
            <a:ext cx="4114802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Provide a quantitative basis for informing estimates of uncertainty in energy consumption data 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Review 17 consecutive editions of the widely used </a:t>
            </a:r>
            <a:r>
              <a:rPr lang="en-US" sz="1400" i="1" dirty="0">
                <a:solidFill>
                  <a:prstClr val="black"/>
                </a:solidFill>
              </a:rPr>
              <a:t>BP Statistical Review of World Energy </a:t>
            </a:r>
            <a:r>
              <a:rPr lang="en-US" sz="1400" dirty="0">
                <a:solidFill>
                  <a:prstClr val="black"/>
                </a:solidFill>
              </a:rPr>
              <a:t>(2001−2017)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how estimates of fossil energy consumption by country changed in each subsequent edition as previous estimates were revised</a:t>
            </a:r>
          </a:p>
          <a:p>
            <a:pPr marL="231775" indent="-231775" algn="ctr" eaLnBrk="1" hangingPunct="1">
              <a:spcBef>
                <a:spcPct val="15000"/>
              </a:spcBef>
              <a:buFontTx/>
              <a:buNone/>
              <a:defRPr/>
            </a:pPr>
            <a:r>
              <a:rPr lang="en-US" altLang="en-US" sz="1600" b="1" dirty="0">
                <a:solidFill>
                  <a:prstClr val="black"/>
                </a:solidFill>
              </a:rPr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Study revealed that, in the year after initial publication, 70 percent of fossil energy consumption data were revised by an average of 1.3 percent of a country’s total fossil fuel consumption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Across countries, coal data showed larger adjustments, with the 95th percentile of all adjustments resulting in a nearly 20 percent change in coal consumption (where coal was at least 5 percent of the total fossil energy supply)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First global quantitative analysis of revisions to energy consumption estimates over time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0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Informing Energy Consumption Uncertainty: </a:t>
            </a:r>
            <a:b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an Analysis of Energy Data Revisions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24400" y="6096000"/>
            <a:ext cx="42044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Hoesly </a:t>
            </a:r>
            <a:r>
              <a:rPr lang="en-US" sz="1000" dirty="0" smtClean="0"/>
              <a:t>RM </a:t>
            </a:r>
            <a:r>
              <a:rPr lang="en-US" sz="1000" dirty="0"/>
              <a:t>and </a:t>
            </a:r>
            <a:r>
              <a:rPr lang="en-US" sz="1000" dirty="0" smtClean="0"/>
              <a:t>SJ </a:t>
            </a:r>
            <a:r>
              <a:rPr lang="en-US" sz="1000" dirty="0"/>
              <a:t>Smith. 2018. “Informing Energy Consumption Uncertainty: an Analysis of Energy Data Revisions.” </a:t>
            </a:r>
            <a:r>
              <a:rPr lang="en-US" sz="1000" i="1" dirty="0"/>
              <a:t>Environmental Research </a:t>
            </a:r>
            <a:r>
              <a:rPr lang="en-US" sz="1000" i="1" dirty="0" smtClean="0"/>
              <a:t>Letters </a:t>
            </a:r>
            <a:r>
              <a:rPr lang="en-US" sz="1000" dirty="0" smtClean="0"/>
              <a:t>13(12):124023. </a:t>
            </a:r>
            <a:r>
              <a:rPr lang="en-US" sz="1000" dirty="0"/>
              <a:t>DOI: 10.1088/1748-9326/aaebc3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48200" y="4724400"/>
            <a:ext cx="4495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In this cluster analysis of coal consumption data, Group 1 countries (blue) have frequent, small changes, while three outlier countries in group 3 (green) have more frequent large changes. Group 2 countries (orange) have a moderate number and size of revisions. The United States is in group 1 for coal.</a:t>
            </a:r>
          </a:p>
        </p:txBody>
      </p:sp>
    </p:spTree>
    <p:extLst>
      <p:ext uri="{BB962C8B-B14F-4D97-AF65-F5344CB8AC3E}">
        <p14:creationId xmlns:p14="http://schemas.microsoft.com/office/powerpoint/2010/main" val="230287133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Hoesly-Smith-EnergyData-ERL-December2018-f</Presentation>
    <Funding xmlns="98b00cf3-a6ce-40de-8923-f140beb786e9">ESM</Funding>
  </documentManagement>
</p:properties>
</file>

<file path=customXml/itemProps1.xml><?xml version="1.0" encoding="utf-8"?>
<ds:datastoreItem xmlns:ds="http://schemas.openxmlformats.org/officeDocument/2006/customXml" ds:itemID="{21A77E44-A056-4946-930A-894874CEEDBE}"/>
</file>

<file path=customXml/itemProps2.xml><?xml version="1.0" encoding="utf-8"?>
<ds:datastoreItem xmlns:ds="http://schemas.openxmlformats.org/officeDocument/2006/customXml" ds:itemID="{EE82C8F9-9750-421A-9140-B52BD3D7BC79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6027</TotalTime>
  <Words>242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Hoesly_Smith-EnergyData-ERL-December2018-f</dc:title>
  <dc:creator>Davis, Emily L</dc:creator>
  <dc:description/>
  <cp:lastModifiedBy>Dorsey, Kathryn S</cp:lastModifiedBy>
  <cp:revision>26</cp:revision>
  <cp:lastPrinted>2011-05-11T17:30:12Z</cp:lastPrinted>
  <dcterms:created xsi:type="dcterms:W3CDTF">2017-11-02T21:19:41Z</dcterms:created>
  <dcterms:modified xsi:type="dcterms:W3CDTF">2018-12-21T01:04:53Z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ESM</vt:lpwstr>
  </property>
  <property fmtid="{D5CDD505-2E9C-101B-9397-08002B2CF9AE}" pid="7" name="ContentType">
    <vt:lpwstr>Slide</vt:lpwstr>
  </property>
  <property fmtid="{D5CDD505-2E9C-101B-9397-08002B2CF9AE}" pid="8" name="Presentation">
    <vt:lpwstr>Hoesly_Smith-EnergyData-ERL-December2018-f</vt:lpwstr>
  </property>
  <property fmtid="{D5CDD505-2E9C-101B-9397-08002B2CF9AE}" pid="9" name="SlideDescription">
    <vt:lpwstr/>
  </property>
</Properties>
</file>