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219" autoAdjust="0"/>
  </p:normalViewPr>
  <p:slideViewPr>
    <p:cSldViewPr>
      <p:cViewPr varScale="1">
        <p:scale>
          <a:sx n="162" d="100"/>
          <a:sy n="162" d="100"/>
        </p:scale>
        <p:origin x="2700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9754EC5-B38D-485B-850E-0F52B1D031F7}" type="datetimeFigureOut">
              <a:rPr lang="en-US"/>
              <a:pPr>
                <a:defRPr/>
              </a:pPr>
              <a:t>10/13/2017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A8384EB-2D20-491A-AD17-D2AFE78C6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22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69666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64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10/13/2017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1066800"/>
            <a:ext cx="2718128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>
                <a:cs typeface="Arial" charset="0"/>
              </a:rPr>
              <a:t>Objective</a:t>
            </a:r>
            <a:endParaRPr lang="en-US" altLang="en-US" sz="1600" b="1" dirty="0" smtClean="0">
              <a:cs typeface="Arial" charset="0"/>
            </a:endParaRP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400" dirty="0" smtClean="0">
                <a:cs typeface="Arial" charset="0"/>
              </a:rPr>
              <a:t>What does the correlation between water storage and streamflow tell us about system functioning?</a:t>
            </a:r>
            <a:endParaRPr lang="en-US" altLang="en-US" sz="1400" b="1" dirty="0" smtClean="0">
              <a:cs typeface="Arial" charset="0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 smtClean="0">
                <a:cs typeface="Arial" charset="0"/>
              </a:rPr>
              <a:t>Approach</a:t>
            </a:r>
            <a:endParaRPr lang="en-US" altLang="en-US" sz="1600" b="1" dirty="0">
              <a:cs typeface="Arial" charset="0"/>
            </a:endParaRP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400" dirty="0" smtClean="0">
                <a:cs typeface="Arial" charset="0"/>
              </a:rPr>
              <a:t>We computed correlations between GRACE-based storage and different streamflow regimes, termed Storage-streamflow correlation spectrum (SSCS)</a:t>
            </a:r>
            <a:endParaRPr lang="en-US" altLang="en-US" sz="1400" dirty="0" smtClean="0">
              <a:cs typeface="Arial" charset="0"/>
            </a:endParaRP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400" dirty="0" smtClean="0">
                <a:cs typeface="Arial" charset="0"/>
              </a:rPr>
              <a:t>We classified basins across US into 6 classes for discussion</a:t>
            </a:r>
            <a:endParaRPr lang="en-US" altLang="en-US" sz="1400" dirty="0" smtClean="0">
              <a:cs typeface="Arial" charset="0"/>
            </a:endParaRP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400" dirty="0" smtClean="0">
                <a:cs typeface="Arial" charset="0"/>
              </a:rPr>
              <a:t>We used Classification and Regression Trees (CART) to form hypothese</a:t>
            </a:r>
            <a:r>
              <a:rPr lang="en-US" altLang="en-US" sz="1400" dirty="0" smtClean="0">
                <a:cs typeface="Arial" charset="0"/>
              </a:rPr>
              <a:t>s about </a:t>
            </a:r>
            <a:r>
              <a:rPr lang="en-US" altLang="en-US" sz="1400" dirty="0" smtClean="0">
                <a:cs typeface="Arial" charset="0"/>
              </a:rPr>
              <a:t>physical reasons behind SSCS patterns</a:t>
            </a:r>
            <a:endParaRPr lang="en-US" altLang="en-US" sz="1400" dirty="0" smtClean="0">
              <a:cs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52400" y="112713"/>
            <a:ext cx="88392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500" b="1" dirty="0"/>
              <a:t>Full-flow-regime storage-streamflow correlation patterns provide insights into hydrologic functioning over the continental US</a:t>
            </a:r>
            <a:endParaRPr lang="en-US" altLang="en-US" sz="2500" b="1" dirty="0">
              <a:cs typeface="Arial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52400" y="6429345"/>
            <a:ext cx="89154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000" dirty="0"/>
              <a:t>Fang, K., and C. Shen (2017), Full-flow-regime storage-streamflow correlation patterns provide insights into hydrologic functioning over the continental US, </a:t>
            </a:r>
            <a:r>
              <a:rPr lang="en-US" sz="1000" i="1" dirty="0"/>
              <a:t>Water </a:t>
            </a:r>
            <a:r>
              <a:rPr lang="en-US" sz="1000" i="1" dirty="0" err="1"/>
              <a:t>Resour</a:t>
            </a:r>
            <a:r>
              <a:rPr lang="en-US" sz="1000" i="1" dirty="0"/>
              <a:t>. Res.</a:t>
            </a:r>
            <a:r>
              <a:rPr lang="en-US" sz="1000" dirty="0"/>
              <a:t>, doi:10.1002/2016WR020283</a:t>
            </a:r>
            <a:r>
              <a:rPr lang="en-US" sz="1000" dirty="0" smtClean="0"/>
              <a:t>.</a:t>
            </a:r>
            <a:endParaRPr lang="en-US" altLang="en-US" sz="1000" dirty="0">
              <a:latin typeface="Arial" charset="0"/>
              <a:cs typeface="Arial" charset="0"/>
            </a:endParaRPr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2724377" y="3676087"/>
            <a:ext cx="3217853" cy="1277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Figures (a) </a:t>
            </a:r>
            <a:r>
              <a:rPr lang="en-US" altLang="en-US" sz="11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Strong correlations are found between water storage and streamflow throughout US; </a:t>
            </a:r>
            <a:r>
              <a:rPr lang="en-US" altLang="en-US" sz="11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(b) </a:t>
            </a:r>
            <a:r>
              <a:rPr lang="en-US" altLang="en-US" sz="11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We separated US basins into 6 different characteristic classes; (c) SSCS for 6 classes; (d) a one-level classification tree to reveal physical controls of SSCS </a:t>
            </a:r>
            <a:endParaRPr lang="en-US" altLang="en-US" sz="1100" b="1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3080" name="Rectangle 2"/>
          <p:cNvSpPr>
            <a:spLocks noChangeArrowheads="1"/>
          </p:cNvSpPr>
          <p:nvPr/>
        </p:nvSpPr>
        <p:spPr bwMode="auto">
          <a:xfrm>
            <a:off x="2400300" y="4732154"/>
            <a:ext cx="6324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 smtClean="0">
                <a:cs typeface="Arial" charset="0"/>
              </a:rPr>
              <a:t>Conclusions</a:t>
            </a:r>
            <a:endParaRPr lang="en-US" altLang="en-US" sz="1400" b="1" dirty="0">
              <a:cs typeface="Arial" charset="0"/>
            </a:endParaRPr>
          </a:p>
          <a:p>
            <a:r>
              <a:rPr lang="en-US" sz="1400" dirty="0"/>
              <a:t>Utilizable full-flow-regime streamflow-storage correlations exist under diverse climates, but the patterns vary with environmental </a:t>
            </a:r>
            <a:r>
              <a:rPr lang="en-US" sz="1400" dirty="0" smtClean="0"/>
              <a:t>settings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SSCS provides novel observational dimensions that can corroborate or reject hypotheses about how hydrologic systems </a:t>
            </a:r>
            <a:r>
              <a:rPr lang="en-US" sz="1400" dirty="0" smtClean="0"/>
              <a:t>function</a:t>
            </a:r>
          </a:p>
          <a:p>
            <a:r>
              <a:rPr lang="en-US" sz="1400" dirty="0"/>
              <a:t>SSCS shows the importance of soil bulk density, soil thickness, water table depth and groundwater flow in capturing floods and </a:t>
            </a:r>
            <a:r>
              <a:rPr lang="en-US" sz="1400" dirty="0" smtClean="0"/>
              <a:t>droughts</a:t>
            </a:r>
            <a:endParaRPr lang="en-US" altLang="en-US" sz="1400" dirty="0"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79332" y="3168134"/>
            <a:ext cx="43633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en-US" dirty="0" smtClean="0"/>
              <a:t>(c)</a:t>
            </a:r>
            <a:endParaRPr lang="en-US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1043" y="1044514"/>
            <a:ext cx="2751557" cy="140164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026720" y="1475351"/>
            <a:ext cx="43633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en-US" dirty="0"/>
              <a:t>(a)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4328" y="2534360"/>
            <a:ext cx="2773334" cy="1116522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5015500" y="3144582"/>
            <a:ext cx="44755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en-US" dirty="0" smtClean="0"/>
              <a:t>(b)</a:t>
            </a:r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4617" y="974485"/>
            <a:ext cx="2687712" cy="15512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14617" y="2550521"/>
            <a:ext cx="2976983" cy="237896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5638800" y="1025408"/>
            <a:ext cx="43633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en-US" dirty="0" smtClean="0"/>
              <a:t>(c)</a:t>
            </a:r>
            <a:endParaRPr lang="en-US" altLang="en-US" dirty="0"/>
          </a:p>
        </p:txBody>
      </p:sp>
      <p:sp>
        <p:nvSpPr>
          <p:cNvPr id="19" name="Rectangle 18"/>
          <p:cNvSpPr/>
          <p:nvPr/>
        </p:nvSpPr>
        <p:spPr>
          <a:xfrm>
            <a:off x="5605064" y="2528056"/>
            <a:ext cx="44755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en-US" dirty="0" smtClean="0"/>
              <a:t>(d)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771696FA5A06D744BBBD3E3B24BA9988" ma:contentTypeVersion="2" ma:contentTypeDescription="Microsoft Office PowerPoint Slide" ma:contentTypeScope="" ma:versionID="bc6d35e80b6a4f2eb6d00e4acc6a74ba">
  <xsd:schema xmlns:xsd="http://www.w3.org/2001/XMLSchema" xmlns:xs="http://www.w3.org/2001/XMLSchema" xmlns:p="http://schemas.microsoft.com/office/2006/metadata/properties" xmlns:ns1="995CFCD5-7CDB-4A7B-9C33-0B2F1F6C099F" xmlns:ns3="995cfcd5-7cdb-4a7b-9c33-0b2f1f6c099f" xmlns:ns4="079988f7-7e0b-41ae-9b68-c2e871ce6e22" targetNamespace="http://schemas.microsoft.com/office/2006/metadata/properties" ma:root="true" ma:fieldsID="70adc3c40de394a4bf093613201697d3" ns1:_="" ns3:_="" ns4:_="">
    <xsd:import namespace="995CFCD5-7CDB-4A7B-9C33-0B2F1F6C099F"/>
    <xsd:import namespace="995cfcd5-7cdb-4a7b-9c33-0b2f1f6c099f"/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Highlight" minOccurs="0"/>
                <xsd:element ref="ns1:SlideDescription" minOccurs="0"/>
                <xsd:element ref="ns1:Presentation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5CFCD5-7CDB-4A7B-9C33-0B2F1F6C099F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  <xsd:element name="SlideDescription" ma:index="11" nillable="true" ma:displayName="Description" ma:internalName="SlideDescription">
      <xsd:simpleType>
        <xsd:restriction base="dms:Text"/>
      </xsd:simpleType>
    </xsd:element>
    <xsd:element name="Presentation" ma:index="14" nillable="true" ma:displayName="Presentation" ma:internalName="Present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5cfcd5-7cdb-4a7b-9c33-0b2f1f6c099f" elementFormDefault="qualified">
    <xsd:import namespace="http://schemas.microsoft.com/office/2006/documentManagement/types"/>
    <xsd:import namespace="http://schemas.microsoft.com/office/infopath/2007/PartnerControls"/>
    <xsd:element name="Highlight" ma:index="5" nillable="true" ma:displayName="Highlight" ma:description="Highlight Link" ma:format="Hyperlink" ma:internalName="Highlight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1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028EE3E-F493-4C62-8817-19DC7F06AF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5CFCD5-7CDB-4A7B-9C33-0B2F1F6C099F"/>
    <ds:schemaRef ds:uri="995cfcd5-7cdb-4a7b-9c33-0b2f1f6c099f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1387AA-1236-4B05-BC1B-B8AC07537DC4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95C6DE89-852F-47EF-BD02-DF402129A8B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5173</TotalTime>
  <Words>231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Hou-Slide-InverseModelingJan2014</dc:title>
  <dc:creator>Hou</dc:creator>
  <cp:lastModifiedBy>Chaopeng Shen</cp:lastModifiedBy>
  <cp:revision>46</cp:revision>
  <cp:lastPrinted>2011-05-11T17:30:12Z</cp:lastPrinted>
  <dcterms:created xsi:type="dcterms:W3CDTF">2014-02-23T00:42:18Z</dcterms:created>
  <dcterms:modified xsi:type="dcterms:W3CDTF">2017-10-13T23:58:21Z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>, </vt:lpwstr>
  </property>
  <property fmtid="{D5CDD505-2E9C-101B-9397-08002B2CF9AE}" pid="6" name="ContentTypeId">
    <vt:lpwstr>0x010100A22E315B1F3C42B49A0E90D2F9AB5AB100771696FA5A06D744BBBD3E3B24BA9988</vt:lpwstr>
  </property>
  <property fmtid="{D5CDD505-2E9C-101B-9397-08002B2CF9AE}" pid="7" name="ContentType">
    <vt:lpwstr>Slide</vt:lpwstr>
  </property>
  <property fmtid="{D5CDD505-2E9C-101B-9397-08002B2CF9AE}" pid="8" name="Presentation">
    <vt:lpwstr>Hou-Slide-InverseModelingJan2014</vt:lpwstr>
  </property>
  <property fmtid="{D5CDD505-2E9C-101B-9397-08002B2CF9AE}" pid="9" name="SlideDescription">
    <vt:lpwstr/>
  </property>
</Properties>
</file>