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7652" autoAdjust="0"/>
  </p:normalViewPr>
  <p:slideViewPr>
    <p:cSldViewPr>
      <p:cViewPr varScale="1">
        <p:scale>
          <a:sx n="159" d="100"/>
          <a:sy n="159" d="100"/>
        </p:scale>
        <p:origin x="2868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9754EC5-B38D-485B-850E-0F52B1D031F7}" type="datetimeFigureOut">
              <a:rPr lang="en-US"/>
              <a:pPr>
                <a:defRPr/>
              </a:pPr>
              <a:t>10/6/2018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A8384EB-2D20-491A-AD17-D2AFE78C6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822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z="10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3064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10/6/2018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cs typeface="Arial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1066800"/>
            <a:ext cx="2362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>
                <a:cs typeface="Arial" charset="0"/>
              </a:rPr>
              <a:t>Objective</a:t>
            </a:r>
            <a:endParaRPr lang="en-US" altLang="en-US" sz="1600" b="1" dirty="0" smtClean="0">
              <a:cs typeface="Arial" charset="0"/>
            </a:endParaRP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500" dirty="0" smtClean="0">
                <a:cs typeface="Arial" charset="0"/>
              </a:rPr>
              <a:t>Introduction </a:t>
            </a:r>
            <a:r>
              <a:rPr lang="en-US" altLang="en-US" sz="1500" dirty="0" smtClean="0">
                <a:cs typeface="Arial" charset="0"/>
              </a:rPr>
              <a:t>and r</a:t>
            </a:r>
            <a:r>
              <a:rPr lang="en-US" altLang="en-US" sz="1500" dirty="0" smtClean="0">
                <a:cs typeface="Arial" charset="0"/>
              </a:rPr>
              <a:t>eview the progress of deep learning (DL) for water resources applications.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500" dirty="0" smtClean="0">
                <a:cs typeface="Arial" charset="0"/>
              </a:rPr>
              <a:t>Technical review of DL.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500" dirty="0" smtClean="0">
                <a:cs typeface="Arial" charset="0"/>
              </a:rPr>
              <a:t>Trans-disciplinary update on the use of DL for scientific advancement.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500" dirty="0" smtClean="0">
                <a:cs typeface="Arial" charset="0"/>
              </a:rPr>
              <a:t>Identify potential applications of utilizing DL to advance </a:t>
            </a:r>
            <a:r>
              <a:rPr lang="en-US" altLang="en-US" sz="1500" smtClean="0">
                <a:cs typeface="Arial" charset="0"/>
              </a:rPr>
              <a:t>water sciences.</a:t>
            </a:r>
            <a:endParaRPr lang="en-US" altLang="en-US" sz="1500" dirty="0" smtClean="0">
              <a:cs typeface="Arial" charset="0"/>
            </a:endParaRP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endParaRPr lang="en-US" altLang="en-US" sz="1500" dirty="0">
              <a:cs typeface="Arial" charset="0"/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b="1" dirty="0">
              <a:cs typeface="Arial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52400" y="112713"/>
            <a:ext cx="8839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400" b="1" dirty="0"/>
              <a:t>A trans‐disciplinary review of deep learning research and its relevance for water resources scientists</a:t>
            </a:r>
            <a:endParaRPr lang="en-US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28600" y="6248400"/>
            <a:ext cx="89154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500" dirty="0"/>
              <a:t>Shen, C. (2018), A trans-disciplinary review of deep learning research and its relevance for water resources scientists, Water </a:t>
            </a:r>
            <a:r>
              <a:rPr lang="en-US" sz="1500" dirty="0" err="1"/>
              <a:t>Resour</a:t>
            </a:r>
            <a:r>
              <a:rPr lang="en-US" sz="1500" dirty="0"/>
              <a:t>. Res., doi:10.1029/2018WR022643. (DE-SC0016605)</a:t>
            </a:r>
            <a:endParaRPr lang="en-US" altLang="en-US" sz="1500" dirty="0">
              <a:latin typeface="Arial" charset="0"/>
              <a:cs typeface="Arial" charset="0"/>
            </a:endParaRPr>
          </a:p>
        </p:txBody>
      </p:sp>
      <p:sp>
        <p:nvSpPr>
          <p:cNvPr id="3080" name="Rectangle 2"/>
          <p:cNvSpPr>
            <a:spLocks noChangeArrowheads="1"/>
          </p:cNvSpPr>
          <p:nvPr/>
        </p:nvSpPr>
        <p:spPr bwMode="auto">
          <a:xfrm>
            <a:off x="152400" y="4421605"/>
            <a:ext cx="8610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>
              <a:spcBef>
                <a:spcPct val="20000"/>
              </a:spcBef>
              <a:buFont typeface="Arial" charset="0"/>
              <a:buChar char="•"/>
              <a:tabLst>
                <a:tab pos="338138" algn="l"/>
              </a:tabLst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tabLst>
                <a:tab pos="338138" algn="l"/>
              </a:tabLs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200" b="1" dirty="0" smtClean="0">
                <a:cs typeface="Arial" charset="0"/>
              </a:rPr>
              <a:t>Findings</a:t>
            </a:r>
            <a:endParaRPr lang="en-US" altLang="en-US" sz="1200" b="1" dirty="0">
              <a:cs typeface="Arial" charset="0"/>
            </a:endParaRP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200" dirty="0">
                <a:cs typeface="Arial" charset="0"/>
              </a:rPr>
              <a:t>DL can help address several major new and old challenges facing research in water sciences such as inter‐</a:t>
            </a:r>
            <a:r>
              <a:rPr lang="en-US" altLang="en-US" sz="1200" dirty="0" err="1">
                <a:cs typeface="Arial" charset="0"/>
              </a:rPr>
              <a:t>disciplinarity</a:t>
            </a:r>
            <a:r>
              <a:rPr lang="en-US" altLang="en-US" sz="1200" dirty="0">
                <a:cs typeface="Arial" charset="0"/>
              </a:rPr>
              <a:t>, data discoverability, hydrologic scaling, </a:t>
            </a:r>
            <a:r>
              <a:rPr lang="en-US" altLang="en-US" sz="1200" dirty="0" err="1">
                <a:cs typeface="Arial" charset="0"/>
              </a:rPr>
              <a:t>equifinality</a:t>
            </a:r>
            <a:r>
              <a:rPr lang="en-US" altLang="en-US" sz="1200" dirty="0">
                <a:cs typeface="Arial" charset="0"/>
              </a:rPr>
              <a:t>, and needs for parameter regionalization. </a:t>
            </a:r>
            <a:endParaRPr lang="en-US" altLang="en-US" sz="1200" dirty="0" smtClean="0">
              <a:cs typeface="Arial" charset="0"/>
            </a:endParaRP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200" dirty="0" smtClean="0">
                <a:cs typeface="Arial" charset="0"/>
              </a:rPr>
              <a:t>Various </a:t>
            </a:r>
            <a:r>
              <a:rPr lang="en-US" altLang="en-US" sz="1200" dirty="0">
                <a:cs typeface="Arial" charset="0"/>
              </a:rPr>
              <a:t>physical and geoscientific disciplines have utilized DL to address data challenges, improve efficiency, and gain scientific insights. </a:t>
            </a:r>
            <a:endParaRPr lang="en-US" altLang="en-US" sz="1200" dirty="0" smtClean="0">
              <a:cs typeface="Arial" charset="0"/>
            </a:endParaRP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sz="1200" dirty="0"/>
              <a:t>A new area termed “AI neuroscience,” where scientists interpret the decision process of deep networks and derive insights, has </a:t>
            </a:r>
            <a:r>
              <a:rPr lang="en-US" sz="1200" dirty="0" smtClean="0"/>
              <a:t>demonstrated </a:t>
            </a:r>
            <a:r>
              <a:rPr lang="en-US" sz="1200" dirty="0"/>
              <a:t>methods including correlation‐based analysis, inversion of network‐extracted features, reduced‐order approximations by interpretable models, and attribution of network decisions to inputs. </a:t>
            </a:r>
            <a:endParaRPr lang="en-US" sz="1200" dirty="0" smtClean="0"/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200" dirty="0">
                <a:cs typeface="Arial" charset="0"/>
              </a:rPr>
              <a:t>Vast opportunities exist for DL to propel advances in water sciences.</a:t>
            </a:r>
            <a:endParaRPr lang="en-US" altLang="en-US" sz="1200" dirty="0">
              <a:cs typeface="Arial" charset="0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981811"/>
            <a:ext cx="3104589" cy="244719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325224" y="3505201"/>
            <a:ext cx="681877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300" dirty="0" smtClean="0"/>
              <a:t>Figure.  (a-f) network structures reviewed in the paper. (a) vanilla multi-layer perceptron network; (b) auto-encoder; (c) stochastic denoising auto-encoder; (d) deep belief network; (e) convolutional neural network; (f) long short-term memory; (g) relevance back-propagation to understand pixels in the input image that led the network to make its decision</a:t>
            </a:r>
            <a:endParaRPr lang="en-US" altLang="en-US" sz="1300" dirty="0"/>
          </a:p>
        </p:txBody>
      </p:sp>
      <p:pic>
        <p:nvPicPr>
          <p:cNvPr id="16" name="图片 1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921" y="1150435"/>
            <a:ext cx="3185763" cy="216426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5943600" y="913268"/>
            <a:ext cx="29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/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771696FA5A06D744BBBD3E3B24BA9988" ma:contentTypeVersion="2" ma:contentTypeDescription="Microsoft Office PowerPoint Slide" ma:contentTypeScope="" ma:versionID="bc6d35e80b6a4f2eb6d00e4acc6a74ba">
  <xsd:schema xmlns:xsd="http://www.w3.org/2001/XMLSchema" xmlns:xs="http://www.w3.org/2001/XMLSchema" xmlns:p="http://schemas.microsoft.com/office/2006/metadata/properties" xmlns:ns1="995CFCD5-7CDB-4A7B-9C33-0B2F1F6C099F" xmlns:ns3="995cfcd5-7cdb-4a7b-9c33-0b2f1f6c099f" xmlns:ns4="079988f7-7e0b-41ae-9b68-c2e871ce6e22" targetNamespace="http://schemas.microsoft.com/office/2006/metadata/properties" ma:root="true" ma:fieldsID="70adc3c40de394a4bf093613201697d3" ns1:_="" ns3:_="" ns4:_="">
    <xsd:import namespace="995CFCD5-7CDB-4A7B-9C33-0B2F1F6C099F"/>
    <xsd:import namespace="995cfcd5-7cdb-4a7b-9c33-0b2f1f6c099f"/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Highlight" minOccurs="0"/>
                <xsd:element ref="ns1:SlideDescription" minOccurs="0"/>
                <xsd:element ref="ns1:Presentation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5CFCD5-7CDB-4A7B-9C33-0B2F1F6C099F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  <xsd:element name="SlideDescription" ma:index="11" nillable="true" ma:displayName="Description" ma:internalName="SlideDescription">
      <xsd:simpleType>
        <xsd:restriction base="dms:Text"/>
      </xsd:simpleType>
    </xsd:element>
    <xsd:element name="Presentation" ma:index="14" nillable="true" ma:displayName="Presentation" ma:internalName="Presenta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5cfcd5-7cdb-4a7b-9c33-0b2f1f6c099f" elementFormDefault="qualified">
    <xsd:import namespace="http://schemas.microsoft.com/office/2006/documentManagement/types"/>
    <xsd:import namespace="http://schemas.microsoft.com/office/infopath/2007/PartnerControls"/>
    <xsd:element name="Highlight" ma:index="5" nillable="true" ma:displayName="Highlight" ma:description="Highlight Link" ma:format="Hyperlink" ma:internalName="Highlight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1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3028EE3E-F493-4C62-8817-19DC7F06AF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95CFCD5-7CDB-4A7B-9C33-0B2F1F6C099F"/>
    <ds:schemaRef ds:uri="995cfcd5-7cdb-4a7b-9c33-0b2f1f6c099f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C6DE89-852F-47EF-BD02-DF402129A8BE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1F1387AA-1236-4B05-BC1B-B8AC07537DC4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5158</TotalTime>
  <Words>279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Hou-Slide-InverseModelingJan2014</dc:title>
  <dc:creator>Hou</dc:creator>
  <cp:lastModifiedBy>Chaopeng Shen</cp:lastModifiedBy>
  <cp:revision>50</cp:revision>
  <cp:lastPrinted>2011-05-11T17:30:12Z</cp:lastPrinted>
  <dcterms:created xsi:type="dcterms:W3CDTF">2014-02-23T00:42:18Z</dcterms:created>
  <dcterms:modified xsi:type="dcterms:W3CDTF">2018-10-07T04:05:13Z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>, </vt:lpwstr>
  </property>
  <property fmtid="{D5CDD505-2E9C-101B-9397-08002B2CF9AE}" pid="6" name="ContentTypeId">
    <vt:lpwstr>0x010100A22E315B1F3C42B49A0E90D2F9AB5AB100771696FA5A06D744BBBD3E3B24BA9988</vt:lpwstr>
  </property>
  <property fmtid="{D5CDD505-2E9C-101B-9397-08002B2CF9AE}" pid="7" name="ContentType">
    <vt:lpwstr>Slide</vt:lpwstr>
  </property>
  <property fmtid="{D5CDD505-2E9C-101B-9397-08002B2CF9AE}" pid="8" name="Presentation">
    <vt:lpwstr>Hou-Slide-InverseModelingJan2014</vt:lpwstr>
  </property>
  <property fmtid="{D5CDD505-2E9C-101B-9397-08002B2CF9AE}" pid="9" name="SlideDescription">
    <vt:lpwstr/>
  </property>
</Properties>
</file>