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65" r:id="rId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295"/>
    <p:restoredTop sz="94747"/>
  </p:normalViewPr>
  <p:slideViewPr>
    <p:cSldViewPr>
      <p:cViewPr varScale="1">
        <p:scale>
          <a:sx n="86" d="100"/>
          <a:sy n="86" d="100"/>
        </p:scale>
        <p:origin x="1216" y="18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586A74D-81BC-4965-8D76-20C793EE69AD}" type="datetimeFigureOut">
              <a:rPr lang="en-US" smtClean="0"/>
              <a:pPr/>
              <a:t>1/29/20</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BD793DC-401D-445D-9E15-8375BE67FA78}" type="slidenum">
              <a:rPr lang="en-US" smtClean="0"/>
              <a:pPr/>
              <a:t>‹#›</a:t>
            </a:fld>
            <a:endParaRPr lang="en-US"/>
          </a:p>
        </p:txBody>
      </p:sp>
    </p:spTree>
    <p:extLst>
      <p:ext uri="{BB962C8B-B14F-4D97-AF65-F5344CB8AC3E}">
        <p14:creationId xmlns:p14="http://schemas.microsoft.com/office/powerpoint/2010/main" val="27078590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Wanda says that this is a general slide with no </a:t>
            </a:r>
            <a:r>
              <a:rPr lang="en-US"/>
              <a:t>specific reference</a:t>
            </a:r>
            <a:endParaRPr lang="en-US" dirty="0"/>
          </a:p>
        </p:txBody>
      </p:sp>
      <p:sp>
        <p:nvSpPr>
          <p:cNvPr id="4" name="Slide Number Placeholder 3"/>
          <p:cNvSpPr>
            <a:spLocks noGrp="1"/>
          </p:cNvSpPr>
          <p:nvPr>
            <p:ph type="sldNum" sz="quarter" idx="10"/>
          </p:nvPr>
        </p:nvSpPr>
        <p:spPr/>
        <p:txBody>
          <a:bodyPr/>
          <a:lstStyle/>
          <a:p>
            <a:fld id="{2BC80B9A-C993-4CEA-8A39-3AFD6A021F27}" type="slidenum">
              <a:rPr lang="en-US" smtClean="0"/>
              <a:pPr/>
              <a:t>1</a:t>
            </a:fld>
            <a:endParaRPr lang="en-US"/>
          </a:p>
        </p:txBody>
      </p:sp>
    </p:spTree>
    <p:extLst>
      <p:ext uri="{BB962C8B-B14F-4D97-AF65-F5344CB8AC3E}">
        <p14:creationId xmlns:p14="http://schemas.microsoft.com/office/powerpoint/2010/main" val="12315635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57636D64-B606-4833-8E9E-A8FC51B35A1D}" type="datetimeFigureOut">
              <a:rPr lang="en-US" smtClean="0"/>
              <a:pPr/>
              <a:t>1/29/20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BC275B-07AD-4C9E-AB1F-13419A9373DE}"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7636D64-B606-4833-8E9E-A8FC51B35A1D}" type="datetimeFigureOut">
              <a:rPr lang="en-US" smtClean="0"/>
              <a:pPr/>
              <a:t>1/29/20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BC275B-07AD-4C9E-AB1F-13419A9373D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7636D64-B606-4833-8E9E-A8FC51B35A1D}" type="datetimeFigureOut">
              <a:rPr lang="en-US" smtClean="0"/>
              <a:pPr/>
              <a:t>1/29/20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BC275B-07AD-4C9E-AB1F-13419A9373DE}"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cSld name="Title, Text and Clip Art">
    <p:spTree>
      <p:nvGrpSpPr>
        <p:cNvPr id="1" name=""/>
        <p:cNvGrpSpPr/>
        <p:nvPr/>
      </p:nvGrpSpPr>
      <p:grpSpPr>
        <a:xfrm>
          <a:off x="0" y="0"/>
          <a:ext cx="0" cy="0"/>
          <a:chOff x="0" y="0"/>
          <a:chExt cx="0" cy="0"/>
        </a:xfrm>
      </p:grpSpPr>
      <p:sp>
        <p:nvSpPr>
          <p:cNvPr id="5" name="Rectangle 7"/>
          <p:cNvSpPr/>
          <p:nvPr userDrawn="1"/>
        </p:nvSpPr>
        <p:spPr bwMode="auto">
          <a:xfrm>
            <a:off x="2360613" y="6634163"/>
            <a:ext cx="6784975" cy="228600"/>
          </a:xfrm>
          <a:prstGeom prst="rect">
            <a:avLst/>
          </a:prstGeom>
          <a:solidFill>
            <a:schemeClr val="accent3"/>
          </a:solidFill>
          <a:ln w="9525" cap="flat" cmpd="sng" algn="ctr">
            <a:noFill/>
            <a:prstDash val="solid"/>
            <a:round/>
            <a:headEnd type="none" w="med" len="med"/>
            <a:tailEnd type="none" w="med" len="med"/>
          </a:ln>
          <a:effectLst/>
        </p:spPr>
        <p:txBody>
          <a:bodyPr/>
          <a:lstStyle/>
          <a:p>
            <a:pPr eaLnBrk="0" hangingPunct="0">
              <a:defRPr/>
            </a:pPr>
            <a:endParaRPr lang="en-US">
              <a:latin typeface="Arial" pitchFamily="34" charset="0"/>
            </a:endParaRPr>
          </a:p>
        </p:txBody>
      </p:sp>
      <p:sp>
        <p:nvSpPr>
          <p:cNvPr id="6" name="Rectangle 8"/>
          <p:cNvSpPr/>
          <p:nvPr userDrawn="1"/>
        </p:nvSpPr>
        <p:spPr bwMode="auto">
          <a:xfrm>
            <a:off x="0" y="6634163"/>
            <a:ext cx="2333625" cy="228600"/>
          </a:xfrm>
          <a:prstGeom prst="rect">
            <a:avLst/>
          </a:prstGeom>
          <a:solidFill>
            <a:schemeClr val="accent3"/>
          </a:solidFill>
          <a:ln w="9525" cap="flat" cmpd="sng" algn="ctr">
            <a:noFill/>
            <a:prstDash val="solid"/>
            <a:round/>
            <a:headEnd type="none" w="med" len="med"/>
            <a:tailEnd type="none" w="med" len="med"/>
          </a:ln>
          <a:effectLst/>
        </p:spPr>
        <p:txBody>
          <a:bodyPr/>
          <a:lstStyle/>
          <a:p>
            <a:pPr eaLnBrk="0" hangingPunct="0">
              <a:defRPr/>
            </a:pPr>
            <a:endParaRPr lang="en-US">
              <a:latin typeface="Arial" pitchFamily="34" charset="0"/>
            </a:endParaRPr>
          </a:p>
        </p:txBody>
      </p:sp>
      <p:sp>
        <p:nvSpPr>
          <p:cNvPr id="7" name="Rectangle 235"/>
          <p:cNvSpPr>
            <a:spLocks noChangeArrowheads="1"/>
          </p:cNvSpPr>
          <p:nvPr/>
        </p:nvSpPr>
        <p:spPr bwMode="auto">
          <a:xfrm>
            <a:off x="2398713" y="6646863"/>
            <a:ext cx="6588125" cy="211137"/>
          </a:xfrm>
          <a:prstGeom prst="rect">
            <a:avLst/>
          </a:prstGeom>
          <a:noFill/>
          <a:ln w="9525" algn="ctr">
            <a:noFill/>
            <a:miter lim="800000"/>
            <a:headEnd/>
            <a:tailEnd/>
          </a:ln>
          <a:effectLst/>
        </p:spPr>
        <p:txBody>
          <a:bodyPr/>
          <a:lstStyle/>
          <a:p>
            <a:pPr marL="171450" indent="-171450" algn="r" eaLnBrk="0" hangingPunct="0">
              <a:lnSpc>
                <a:spcPct val="90000"/>
              </a:lnSpc>
              <a:defRPr/>
            </a:pPr>
            <a:r>
              <a:rPr lang="en-US" sz="1200" b="1" dirty="0">
                <a:solidFill>
                  <a:schemeClr val="bg1"/>
                </a:solidFill>
                <a:ea typeface="Rod"/>
                <a:cs typeface="Rod"/>
              </a:rPr>
              <a:t>Department of Energy  •  Office of Science  •  Biological and Environmental Research</a:t>
            </a:r>
          </a:p>
        </p:txBody>
      </p:sp>
      <p:sp>
        <p:nvSpPr>
          <p:cNvPr id="2" name="Title 1"/>
          <p:cNvSpPr>
            <a:spLocks noGrp="1"/>
          </p:cNvSpPr>
          <p:nvPr>
            <p:ph type="title"/>
          </p:nvPr>
        </p:nvSpPr>
        <p:spPr>
          <a:xfrm>
            <a:off x="457200" y="381000"/>
            <a:ext cx="8229600" cy="1143000"/>
          </a:xfrm>
        </p:spPr>
        <p:txBody>
          <a:bodyPr/>
          <a:lstStyle/>
          <a:p>
            <a:r>
              <a:rPr lang="en-US"/>
              <a:t>Click to edit Master title style</a:t>
            </a:r>
          </a:p>
        </p:txBody>
      </p:sp>
      <p:sp>
        <p:nvSpPr>
          <p:cNvPr id="3" name="Text Placeholder 2"/>
          <p:cNvSpPr>
            <a:spLocks noGrp="1"/>
          </p:cNvSpPr>
          <p:nvPr>
            <p:ph type="body" sz="half" idx="1"/>
          </p:nvPr>
        </p:nvSpPr>
        <p:spPr>
          <a:xfrm>
            <a:off x="838200" y="1600200"/>
            <a:ext cx="38481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lipArt Placeholder 3"/>
          <p:cNvSpPr>
            <a:spLocks noGrp="1"/>
          </p:cNvSpPr>
          <p:nvPr>
            <p:ph type="clipArt" sz="half" idx="2"/>
          </p:nvPr>
        </p:nvSpPr>
        <p:spPr>
          <a:xfrm>
            <a:off x="4838700" y="1600200"/>
            <a:ext cx="3848100" cy="4525963"/>
          </a:xfrm>
        </p:spPr>
        <p:txBody>
          <a:bodyPr/>
          <a:lstStyle/>
          <a:p>
            <a:pPr lvl="0"/>
            <a:endParaRPr lang="en-US" noProof="0"/>
          </a:p>
        </p:txBody>
      </p:sp>
      <p:sp>
        <p:nvSpPr>
          <p:cNvPr id="9" name="Slide Number Placeholder 4"/>
          <p:cNvSpPr>
            <a:spLocks noGrp="1"/>
          </p:cNvSpPr>
          <p:nvPr>
            <p:ph type="sldNum" sz="quarter" idx="10"/>
          </p:nvPr>
        </p:nvSpPr>
        <p:spPr/>
        <p:txBody>
          <a:bodyPr/>
          <a:lstStyle>
            <a:lvl1pPr eaLnBrk="0" hangingPunct="0">
              <a:defRPr>
                <a:latin typeface="Arial" charset="0"/>
              </a:defRPr>
            </a:lvl1pPr>
          </a:lstStyle>
          <a:p>
            <a:pPr>
              <a:defRPr/>
            </a:pPr>
            <a:fld id="{2113C00A-46C3-4695-A1BF-A4D51761E616}" type="slidenum">
              <a:rPr lang="en-US"/>
              <a:pPr>
                <a:defRPr/>
              </a:pPr>
              <a:t>‹#›</a:t>
            </a:fld>
            <a:endParaRPr lang="en-US"/>
          </a:p>
        </p:txBody>
      </p:sp>
      <p:sp>
        <p:nvSpPr>
          <p:cNvPr id="10" name="Rectangle 235"/>
          <p:cNvSpPr>
            <a:spLocks noChangeArrowheads="1"/>
          </p:cNvSpPr>
          <p:nvPr userDrawn="1"/>
        </p:nvSpPr>
        <p:spPr bwMode="auto">
          <a:xfrm>
            <a:off x="-34926" y="6646863"/>
            <a:ext cx="2320925" cy="274637"/>
          </a:xfrm>
          <a:prstGeom prst="rect">
            <a:avLst/>
          </a:prstGeom>
          <a:noFill/>
          <a:ln w="9525" algn="ctr">
            <a:noFill/>
            <a:miter lim="800000"/>
            <a:headEnd/>
            <a:tailEnd/>
          </a:ln>
          <a:effectLst/>
        </p:spPr>
        <p:txBody>
          <a:bodyPr/>
          <a:lstStyle/>
          <a:p>
            <a:pPr marL="171450" indent="-171450" eaLnBrk="0" hangingPunct="0">
              <a:lnSpc>
                <a:spcPct val="90000"/>
              </a:lnSpc>
              <a:defRPr/>
            </a:pPr>
            <a:fld id="{3CF22588-4ED6-4D73-B710-A92B6386A90D}" type="slidenum">
              <a:rPr lang="en-US" sz="1000">
                <a:solidFill>
                  <a:schemeClr val="bg1"/>
                </a:solidFill>
                <a:ea typeface="Rod"/>
                <a:cs typeface="Rod"/>
              </a:rPr>
              <a:pPr marL="171450" indent="-171450" eaLnBrk="0" hangingPunct="0">
                <a:lnSpc>
                  <a:spcPct val="90000"/>
                </a:lnSpc>
                <a:defRPr/>
              </a:pPr>
              <a:t>‹#›</a:t>
            </a:fld>
            <a:r>
              <a:rPr lang="en-US" sz="1000" dirty="0">
                <a:solidFill>
                  <a:schemeClr val="bg1"/>
                </a:solidFill>
                <a:ea typeface="Rod"/>
                <a:cs typeface="Rod"/>
              </a:rPr>
              <a:t>	 </a:t>
            </a:r>
            <a:r>
              <a:rPr lang="en-US" sz="1200" b="1" dirty="0">
                <a:solidFill>
                  <a:schemeClr val="bg1"/>
                </a:solidFill>
                <a:ea typeface="Rod"/>
                <a:cs typeface="Rod"/>
              </a:rPr>
              <a:t>BER Climate Research</a:t>
            </a:r>
          </a:p>
        </p:txBody>
      </p:sp>
    </p:spTree>
  </p:cSld>
  <p:clrMapOvr>
    <a:masterClrMapping/>
  </p:clrMapOvr>
  <p:transition spd="slow"/>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7636D64-B606-4833-8E9E-A8FC51B35A1D}" type="datetimeFigureOut">
              <a:rPr lang="en-US" smtClean="0"/>
              <a:pPr/>
              <a:t>1/29/20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BC275B-07AD-4C9E-AB1F-13419A9373D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7636D64-B606-4833-8E9E-A8FC51B35A1D}" type="datetimeFigureOut">
              <a:rPr lang="en-US" smtClean="0"/>
              <a:pPr/>
              <a:t>1/29/20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BC275B-07AD-4C9E-AB1F-13419A9373DE}"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7636D64-B606-4833-8E9E-A8FC51B35A1D}" type="datetimeFigureOut">
              <a:rPr lang="en-US" smtClean="0"/>
              <a:pPr/>
              <a:t>1/29/20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5BC275B-07AD-4C9E-AB1F-13419A9373D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7636D64-B606-4833-8E9E-A8FC51B35A1D}" type="datetimeFigureOut">
              <a:rPr lang="en-US" smtClean="0"/>
              <a:pPr/>
              <a:t>1/29/20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5BC275B-07AD-4C9E-AB1F-13419A9373D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7636D64-B606-4833-8E9E-A8FC51B35A1D}" type="datetimeFigureOut">
              <a:rPr lang="en-US" smtClean="0"/>
              <a:pPr/>
              <a:t>1/29/20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5BC275B-07AD-4C9E-AB1F-13419A9373D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7636D64-B606-4833-8E9E-A8FC51B35A1D}" type="datetimeFigureOut">
              <a:rPr lang="en-US" smtClean="0"/>
              <a:pPr/>
              <a:t>1/29/20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5BC275B-07AD-4C9E-AB1F-13419A9373D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7636D64-B606-4833-8E9E-A8FC51B35A1D}" type="datetimeFigureOut">
              <a:rPr lang="en-US" smtClean="0"/>
              <a:pPr/>
              <a:t>1/29/20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5BC275B-07AD-4C9E-AB1F-13419A9373D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7636D64-B606-4833-8E9E-A8FC51B35A1D}" type="datetimeFigureOut">
              <a:rPr lang="en-US" smtClean="0"/>
              <a:pPr/>
              <a:t>1/29/20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5BC275B-07AD-4C9E-AB1F-13419A9373DE}"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7636D64-B606-4833-8E9E-A8FC51B35A1D}" type="datetimeFigureOut">
              <a:rPr lang="en-US" smtClean="0"/>
              <a:pPr/>
              <a:t>1/29/20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5BC275B-07AD-4C9E-AB1F-13419A9373D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4"/>
          <p:cNvSpPr txBox="1">
            <a:spLocks noChangeArrowheads="1"/>
          </p:cNvSpPr>
          <p:nvPr/>
        </p:nvSpPr>
        <p:spPr bwMode="auto">
          <a:xfrm>
            <a:off x="444500" y="3759200"/>
            <a:ext cx="184150" cy="369888"/>
          </a:xfrm>
          <a:prstGeom prst="rect">
            <a:avLst/>
          </a:prstGeom>
          <a:noFill/>
          <a:ln w="9525">
            <a:noFill/>
            <a:miter lim="800000"/>
            <a:headEnd/>
            <a:tailEnd/>
          </a:ln>
        </p:spPr>
        <p:txBody>
          <a:bodyPr wrap="none">
            <a:spAutoFit/>
          </a:bodyPr>
          <a:lstStyle/>
          <a:p>
            <a:endParaRPr lang="en-US"/>
          </a:p>
        </p:txBody>
      </p:sp>
      <p:sp>
        <p:nvSpPr>
          <p:cNvPr id="5" name="TextBox 4"/>
          <p:cNvSpPr txBox="1"/>
          <p:nvPr/>
        </p:nvSpPr>
        <p:spPr>
          <a:xfrm>
            <a:off x="0" y="106400"/>
            <a:ext cx="9142639" cy="400110"/>
          </a:xfrm>
          <a:prstGeom prst="rect">
            <a:avLst/>
          </a:prstGeom>
          <a:noFill/>
        </p:spPr>
        <p:txBody>
          <a:bodyPr wrap="square">
            <a:spAutoFit/>
          </a:bodyPr>
          <a:lstStyle/>
          <a:p>
            <a:pPr algn="ctr">
              <a:defRPr/>
            </a:pPr>
            <a:r>
              <a:rPr lang="en-US" sz="2000" b="1" dirty="0">
                <a:solidFill>
                  <a:srgbClr val="000000"/>
                </a:solidFill>
                <a:latin typeface="Times New Roman" panose="02020603050405020304" pitchFamily="18" charset="0"/>
              </a:rPr>
              <a:t>Emergent relationships among sea ice, longwave radiation, and the Beaufort High</a:t>
            </a:r>
            <a:endParaRPr lang="en-US" sz="2000" b="1" dirty="0"/>
          </a:p>
        </p:txBody>
      </p:sp>
      <p:sp>
        <p:nvSpPr>
          <p:cNvPr id="18" name="TextBox 17"/>
          <p:cNvSpPr txBox="1"/>
          <p:nvPr/>
        </p:nvSpPr>
        <p:spPr>
          <a:xfrm>
            <a:off x="76733" y="672666"/>
            <a:ext cx="3932464" cy="1646605"/>
          </a:xfrm>
          <a:prstGeom prst="rect">
            <a:avLst/>
          </a:prstGeom>
          <a:noFill/>
        </p:spPr>
        <p:txBody>
          <a:bodyPr wrap="square" rtlCol="0">
            <a:spAutoFit/>
          </a:bodyPr>
          <a:lstStyle/>
          <a:p>
            <a:r>
              <a:rPr lang="en-US" sz="1400" u="sng" dirty="0"/>
              <a:t>Objective</a:t>
            </a:r>
            <a:r>
              <a:rPr lang="en-US" sz="1400" dirty="0"/>
              <a:t>: To determine statistical constraints (emergent relationships) among Arctic climate variables in the context of coupled climate simulations, which can enhance understanding of future climate at high latitudes, including poorly understood interactions and feedbacks among Arctic clouds, sea ice, and ocean.</a:t>
            </a:r>
            <a:endParaRPr lang="en-US" sz="1400" u="sng" dirty="0"/>
          </a:p>
        </p:txBody>
      </p:sp>
      <p:sp>
        <p:nvSpPr>
          <p:cNvPr id="20" name="TextBox 19"/>
          <p:cNvSpPr txBox="1"/>
          <p:nvPr/>
        </p:nvSpPr>
        <p:spPr>
          <a:xfrm>
            <a:off x="4421379" y="4064675"/>
            <a:ext cx="4480829" cy="2031325"/>
          </a:xfrm>
          <a:prstGeom prst="rect">
            <a:avLst/>
          </a:prstGeom>
          <a:noFill/>
        </p:spPr>
        <p:txBody>
          <a:bodyPr wrap="square" rtlCol="0">
            <a:spAutoFit/>
          </a:bodyPr>
          <a:lstStyle/>
          <a:p>
            <a:r>
              <a:rPr lang="en-US" sz="1400" u="sng" dirty="0"/>
              <a:t>Impact</a:t>
            </a:r>
            <a:r>
              <a:rPr lang="en-US" sz="1400" dirty="0"/>
              <a:t>: Using a novel approach, we identify two emergent relationships in the response of the Arctic climate simulated by E3SMv0-HiLAT across different climate states.  These two constraints can guide further research to refine our understanding of high latitude feedbacks. Moreover, this research demonstrates a more efficient space-filling sampling methodology for examining sensitivities to model parameters in fully coupled climate simulations, useful for model calibration.</a:t>
            </a:r>
            <a:endParaRPr lang="en-US" sz="1400" u="sng" dirty="0"/>
          </a:p>
        </p:txBody>
      </p:sp>
      <p:sp>
        <p:nvSpPr>
          <p:cNvPr id="12" name="TextBox 11"/>
          <p:cNvSpPr txBox="1"/>
          <p:nvPr/>
        </p:nvSpPr>
        <p:spPr>
          <a:xfrm>
            <a:off x="951818" y="6096000"/>
            <a:ext cx="7239001" cy="430887"/>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a:defRPr/>
            </a:pPr>
            <a:r>
              <a:rPr lang="en-US" sz="1100" dirty="0"/>
              <a:t>Urrego-Blanco, J., </a:t>
            </a:r>
            <a:r>
              <a:rPr lang="en-US" sz="1100" dirty="0" err="1"/>
              <a:t>Hunke</a:t>
            </a:r>
            <a:r>
              <a:rPr lang="en-US" sz="1100" dirty="0"/>
              <a:t>, E.C., and Urban, N., “</a:t>
            </a:r>
            <a:r>
              <a:rPr lang="en-US" sz="1100" dirty="0">
                <a:solidFill>
                  <a:srgbClr val="000000"/>
                </a:solidFill>
              </a:rPr>
              <a:t>Emergent relationships among sea ice, longwave radiation, and the Beaufort high circulation exposed through parameter uncertainty analysis</a:t>
            </a:r>
            <a:r>
              <a:rPr lang="en-US" sz="1100" dirty="0"/>
              <a:t>”, JGR-Oceans (2019), doi.org/10.1029/2019JC014979 .</a:t>
            </a:r>
          </a:p>
        </p:txBody>
      </p:sp>
      <p:sp>
        <p:nvSpPr>
          <p:cNvPr id="13" name="TextBox 9">
            <a:extLst>
              <a:ext uri="{FF2B5EF4-FFF2-40B4-BE49-F238E27FC236}">
                <a16:creationId xmlns:a16="http://schemas.microsoft.com/office/drawing/2014/main" id="{7607193C-6539-3F42-A4AD-DF41953D3C58}"/>
              </a:ext>
            </a:extLst>
          </p:cNvPr>
          <p:cNvSpPr txBox="1">
            <a:spLocks noChangeArrowheads="1"/>
          </p:cNvSpPr>
          <p:nvPr/>
        </p:nvSpPr>
        <p:spPr bwMode="auto">
          <a:xfrm>
            <a:off x="4718811" y="3159314"/>
            <a:ext cx="4245856" cy="769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rIns="0">
            <a:spAutoFit/>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fontAlgn="base">
              <a:spcBef>
                <a:spcPct val="20000"/>
              </a:spcBef>
              <a:spcAft>
                <a:spcPct val="0"/>
              </a:spcAft>
              <a:buFont typeface="Arial" charset="0"/>
              <a:buChar char="»"/>
              <a:defRPr sz="2000">
                <a:solidFill>
                  <a:schemeClr val="tx1"/>
                </a:solidFill>
                <a:latin typeface="Calibri" pitchFamily="34" charset="0"/>
              </a:defRPr>
            </a:lvl6pPr>
            <a:lvl7pPr marL="2971800" indent="-228600" fontAlgn="base">
              <a:spcBef>
                <a:spcPct val="20000"/>
              </a:spcBef>
              <a:spcAft>
                <a:spcPct val="0"/>
              </a:spcAft>
              <a:buFont typeface="Arial" charset="0"/>
              <a:buChar char="»"/>
              <a:defRPr sz="2000">
                <a:solidFill>
                  <a:schemeClr val="tx1"/>
                </a:solidFill>
                <a:latin typeface="Calibri" pitchFamily="34" charset="0"/>
              </a:defRPr>
            </a:lvl7pPr>
            <a:lvl8pPr marL="3429000" indent="-228600" fontAlgn="base">
              <a:spcBef>
                <a:spcPct val="20000"/>
              </a:spcBef>
              <a:spcAft>
                <a:spcPct val="0"/>
              </a:spcAft>
              <a:buFont typeface="Arial" charset="0"/>
              <a:buChar char="»"/>
              <a:defRPr sz="2000">
                <a:solidFill>
                  <a:schemeClr val="tx1"/>
                </a:solidFill>
                <a:latin typeface="Calibri" pitchFamily="34" charset="0"/>
              </a:defRPr>
            </a:lvl8pPr>
            <a:lvl9pPr marL="3886200" indent="-228600" fontAlgn="base">
              <a:spcBef>
                <a:spcPct val="20000"/>
              </a:spcBef>
              <a:spcAft>
                <a:spcPct val="0"/>
              </a:spcAft>
              <a:buFont typeface="Arial" charset="0"/>
              <a:buChar char="»"/>
              <a:defRPr sz="2000">
                <a:solidFill>
                  <a:schemeClr val="tx1"/>
                </a:solidFill>
                <a:latin typeface="Calibri" pitchFamily="34" charset="0"/>
              </a:defRPr>
            </a:lvl9pPr>
          </a:lstStyle>
          <a:p>
            <a:pPr>
              <a:spcBef>
                <a:spcPct val="0"/>
              </a:spcBef>
              <a:buNone/>
            </a:pPr>
            <a:r>
              <a:rPr lang="en-US" sz="1100" b="1" dirty="0">
                <a:latin typeface="+mn-lt"/>
                <a:cs typeface="Arial" panose="020B0604020202020204" pitchFamily="34" charset="0"/>
              </a:rPr>
              <a:t>Figure: </a:t>
            </a:r>
            <a:r>
              <a:rPr lang="en-US" sz="1100" dirty="0">
                <a:solidFill>
                  <a:srgbClr val="000000"/>
                </a:solidFill>
                <a:latin typeface="+mn-lt"/>
              </a:rPr>
              <a:t>Scatterplots of </a:t>
            </a:r>
            <a:r>
              <a:rPr lang="en-US" sz="1100" dirty="0">
                <a:solidFill>
                  <a:srgbClr val="000000"/>
                </a:solidFill>
              </a:rPr>
              <a:t>simulated </a:t>
            </a:r>
            <a:r>
              <a:rPr lang="en-US" sz="1100" dirty="0">
                <a:solidFill>
                  <a:srgbClr val="000000"/>
                </a:solidFill>
                <a:latin typeface="+mn-lt"/>
              </a:rPr>
              <a:t>(a) seasonal‐mean net longwave radiation at the ice‐ocean surface (FLNS) and (b) seasonal‐mean sea level pressure (B.H.) versus the sea ice area (IAREA) over the Beaufort Sea show seasonal relationships across the 24-member ensemble.</a:t>
            </a:r>
            <a:endParaRPr lang="en-US" sz="1100" b="1" dirty="0">
              <a:latin typeface="+mn-lt"/>
              <a:cs typeface="Arial" panose="020B0604020202020204" pitchFamily="34" charset="0"/>
            </a:endParaRPr>
          </a:p>
        </p:txBody>
      </p:sp>
      <p:grpSp>
        <p:nvGrpSpPr>
          <p:cNvPr id="8" name="Group 7">
            <a:extLst>
              <a:ext uri="{FF2B5EF4-FFF2-40B4-BE49-F238E27FC236}">
                <a16:creationId xmlns:a16="http://schemas.microsoft.com/office/drawing/2014/main" id="{A35B2900-0E8D-D14E-83CA-FBFC845D581B}"/>
              </a:ext>
            </a:extLst>
          </p:cNvPr>
          <p:cNvGrpSpPr>
            <a:grpSpLocks noChangeAspect="1"/>
          </p:cNvGrpSpPr>
          <p:nvPr/>
        </p:nvGrpSpPr>
        <p:grpSpPr>
          <a:xfrm>
            <a:off x="3886200" y="658419"/>
            <a:ext cx="5181600" cy="2511811"/>
            <a:chOff x="4507427" y="851025"/>
            <a:chExt cx="4245856" cy="2058204"/>
          </a:xfrm>
        </p:grpSpPr>
        <p:pic>
          <p:nvPicPr>
            <p:cNvPr id="6" name="Picture 5">
              <a:extLst>
                <a:ext uri="{FF2B5EF4-FFF2-40B4-BE49-F238E27FC236}">
                  <a16:creationId xmlns:a16="http://schemas.microsoft.com/office/drawing/2014/main" id="{272DD7B9-D922-4332-89C6-163D6417CC02}"/>
                </a:ext>
              </a:extLst>
            </p:cNvPr>
            <p:cNvPicPr>
              <a:picLocks noChangeAspect="1"/>
            </p:cNvPicPr>
            <p:nvPr/>
          </p:nvPicPr>
          <p:blipFill>
            <a:blip r:embed="rId3"/>
            <a:stretch>
              <a:fillRect/>
            </a:stretch>
          </p:blipFill>
          <p:spPr>
            <a:xfrm>
              <a:off x="4507427" y="851025"/>
              <a:ext cx="2176223" cy="2043966"/>
            </a:xfrm>
            <a:prstGeom prst="rect">
              <a:avLst/>
            </a:prstGeom>
          </p:spPr>
        </p:pic>
        <p:grpSp>
          <p:nvGrpSpPr>
            <p:cNvPr id="7" name="Group 6">
              <a:extLst>
                <a:ext uri="{FF2B5EF4-FFF2-40B4-BE49-F238E27FC236}">
                  <a16:creationId xmlns:a16="http://schemas.microsoft.com/office/drawing/2014/main" id="{96A52934-57A7-0143-9F1A-8C9B9E8F7770}"/>
                </a:ext>
              </a:extLst>
            </p:cNvPr>
            <p:cNvGrpSpPr/>
            <p:nvPr/>
          </p:nvGrpSpPr>
          <p:grpSpPr>
            <a:xfrm>
              <a:off x="6702975" y="863229"/>
              <a:ext cx="2050308" cy="2046000"/>
              <a:chOff x="6702975" y="863229"/>
              <a:chExt cx="2050308" cy="2046000"/>
            </a:xfrm>
          </p:grpSpPr>
          <p:pic>
            <p:nvPicPr>
              <p:cNvPr id="2" name="Picture 1">
                <a:extLst>
                  <a:ext uri="{FF2B5EF4-FFF2-40B4-BE49-F238E27FC236}">
                    <a16:creationId xmlns:a16="http://schemas.microsoft.com/office/drawing/2014/main" id="{FD8AD58E-814F-497E-8301-505D3CB39DEC}"/>
                  </a:ext>
                </a:extLst>
              </p:cNvPr>
              <p:cNvPicPr>
                <a:picLocks noChangeAspect="1"/>
              </p:cNvPicPr>
              <p:nvPr/>
            </p:nvPicPr>
            <p:blipFill>
              <a:blip r:embed="rId4"/>
              <a:stretch>
                <a:fillRect/>
              </a:stretch>
            </p:blipFill>
            <p:spPr>
              <a:xfrm>
                <a:off x="6702975" y="863229"/>
                <a:ext cx="2050308" cy="2046000"/>
              </a:xfrm>
              <a:prstGeom prst="rect">
                <a:avLst/>
              </a:prstGeom>
            </p:spPr>
          </p:pic>
          <p:sp>
            <p:nvSpPr>
              <p:cNvPr id="3" name="TextBox 2">
                <a:extLst>
                  <a:ext uri="{FF2B5EF4-FFF2-40B4-BE49-F238E27FC236}">
                    <a16:creationId xmlns:a16="http://schemas.microsoft.com/office/drawing/2014/main" id="{9F5A017C-6D0C-A948-9CCC-600945983207}"/>
                  </a:ext>
                </a:extLst>
              </p:cNvPr>
              <p:cNvSpPr txBox="1"/>
              <p:nvPr/>
            </p:nvSpPr>
            <p:spPr>
              <a:xfrm>
                <a:off x="7086600" y="892775"/>
                <a:ext cx="381000" cy="246221"/>
              </a:xfrm>
              <a:prstGeom prst="rect">
                <a:avLst/>
              </a:prstGeom>
              <a:noFill/>
            </p:spPr>
            <p:txBody>
              <a:bodyPr wrap="square" rtlCol="0">
                <a:spAutoFit/>
              </a:bodyPr>
              <a:lstStyle/>
              <a:p>
                <a:r>
                  <a:rPr lang="en-US" sz="1000" dirty="0">
                    <a:latin typeface="Arial" panose="020B0604020202020204" pitchFamily="34" charset="0"/>
                    <a:cs typeface="Arial" panose="020B0604020202020204" pitchFamily="34" charset="0"/>
                  </a:rPr>
                  <a:t>(b)</a:t>
                </a:r>
              </a:p>
            </p:txBody>
          </p:sp>
        </p:grpSp>
      </p:grpSp>
      <p:sp>
        <p:nvSpPr>
          <p:cNvPr id="19" name="TextBox 18"/>
          <p:cNvSpPr txBox="1"/>
          <p:nvPr/>
        </p:nvSpPr>
        <p:spPr>
          <a:xfrm>
            <a:off x="76200" y="2651355"/>
            <a:ext cx="4114800" cy="3100849"/>
          </a:xfrm>
          <a:prstGeom prst="rect">
            <a:avLst/>
          </a:prstGeom>
          <a:noFill/>
        </p:spPr>
        <p:txBody>
          <a:bodyPr wrap="square" rtlCol="0">
            <a:spAutoFit/>
          </a:bodyPr>
          <a:lstStyle/>
          <a:p>
            <a:r>
              <a:rPr lang="en-US" sz="1400" u="sng" dirty="0"/>
              <a:t>Approach</a:t>
            </a:r>
            <a:r>
              <a:rPr lang="en-US" sz="1400" dirty="0"/>
              <a:t>:</a:t>
            </a:r>
          </a:p>
          <a:p>
            <a:pPr marL="285750" indent="-285750">
              <a:buFont typeface="Arial" panose="020B0604020202020204" pitchFamily="34" charset="0"/>
              <a:buChar char="•"/>
            </a:pPr>
            <a:r>
              <a:rPr lang="en-US" sz="1400" dirty="0"/>
              <a:t>Produce a perturbed parameter ensemble of the E3SMv0-HiLAT coupled climate model based on uncertainties in cloud, sea ice, and ocean model parameters.  The ensemble output encompasses a broad range of climate states. </a:t>
            </a:r>
          </a:p>
          <a:p>
            <a:pPr marL="285750" indent="-285750">
              <a:buFont typeface="Arial" panose="020B0604020202020204" pitchFamily="34" charset="0"/>
              <a:buChar char="•"/>
            </a:pPr>
            <a:r>
              <a:rPr lang="en-US" sz="1400" dirty="0"/>
              <a:t>Examine statistical relationships across the ensemble to identify emerging relationships among pairs of climate variables. </a:t>
            </a:r>
          </a:p>
          <a:p>
            <a:pPr marL="285750" indent="-285750">
              <a:buFont typeface="Arial" panose="020B0604020202020204" pitchFamily="34" charset="0"/>
              <a:buChar char="•"/>
            </a:pPr>
            <a:r>
              <a:rPr lang="en-US" sz="1400" dirty="0"/>
              <a:t>Consideration of physical mechanisms lends credibility to emergent constraints among 1) </a:t>
            </a:r>
            <a:r>
              <a:rPr lang="en-US" sz="1400" dirty="0">
                <a:solidFill>
                  <a:srgbClr val="000000"/>
                </a:solidFill>
              </a:rPr>
              <a:t>longwave radiation balance and sea ice, and 2) sea level atmospheric pressure over the Beaufort Sea and the Arctic sea ice coverage.</a:t>
            </a:r>
            <a:endParaRPr lang="en-US" sz="1400" u="sng" dirty="0"/>
          </a:p>
        </p:txBody>
      </p:sp>
    </p:spTree>
  </p:cSld>
  <p:clrMapOvr>
    <a:masterClrMapping/>
  </p:clrMapOvr>
  <p:transition spd="slow"/>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1798</TotalTime>
  <Words>344</Words>
  <Application>Microsoft Macintosh PowerPoint</Application>
  <PresentationFormat>On-screen Show (4:3)</PresentationFormat>
  <Paragraphs>12</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Times New Roman</vt:lpstr>
      <vt:lpstr>Office Theme</vt:lpstr>
      <vt:lpstr>PowerPoint Presentation</vt:lpstr>
    </vt:vector>
  </TitlesOfParts>
  <Company>Office of Science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renu</dc:creator>
  <cp:lastModifiedBy>Microsoft Office User</cp:lastModifiedBy>
  <cp:revision>95</cp:revision>
  <dcterms:created xsi:type="dcterms:W3CDTF">2010-09-02T17:02:09Z</dcterms:created>
  <dcterms:modified xsi:type="dcterms:W3CDTF">2020-01-30T17:54:22Z</dcterms:modified>
</cp:coreProperties>
</file>