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652" autoAdjust="0"/>
  </p:normalViewPr>
  <p:slideViewPr>
    <p:cSldViewPr>
      <p:cViewPr varScale="1">
        <p:scale>
          <a:sx n="157" d="100"/>
          <a:sy n="157" d="100"/>
        </p:scale>
        <p:origin x="285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754EC5-B38D-485B-850E-0F52B1D031F7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8384EB-2D20-491A-AD17-D2AFE78C6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22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05295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10/13/2017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3639" y="934998"/>
            <a:ext cx="2819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cs typeface="Arial" charset="0"/>
              </a:rPr>
              <a:t>Objective</a:t>
            </a:r>
            <a:endParaRPr lang="en-US" altLang="en-US" sz="1600" b="1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Advance Earth System modeling coding infrastructure with smarter interfaces.</a:t>
            </a:r>
            <a:endParaRPr lang="en-US" altLang="en-US" sz="1500" dirty="0">
              <a:cs typeface="Arial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b="1" dirty="0">
              <a:cs typeface="Arial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 smtClean="0">
                <a:cs typeface="Arial" charset="0"/>
              </a:rPr>
              <a:t>Approach</a:t>
            </a:r>
            <a:endParaRPr lang="en-US" altLang="en-US" sz="1600" b="1" dirty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We implemented a </a:t>
            </a:r>
            <a:r>
              <a:rPr lang="en-US" altLang="en-US" sz="1500" dirty="0" smtClean="0">
                <a:cs typeface="Arial" charset="0"/>
              </a:rPr>
              <a:t>reflective object that is able to support recurve, batch and cross-cutting operations.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Through a technique called “reflection”, the object is able to examine itself, list children fields, </a:t>
            </a:r>
            <a:r>
              <a:rPr lang="en-US" altLang="en-US" sz="1500" dirty="0" err="1" smtClean="0">
                <a:cs typeface="Arial" charset="0"/>
              </a:rPr>
              <a:t>etc</a:t>
            </a:r>
            <a:r>
              <a:rPr lang="en-US" altLang="en-US" sz="1500" dirty="0" smtClean="0">
                <a:cs typeface="Arial" charset="0"/>
              </a:rPr>
              <a:t>, and recursively apply operations.</a:t>
            </a:r>
            <a:endParaRPr lang="en-US" altLang="en-US" sz="15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This object, without needing substantial changes to existing code, can greatly accelerate model development and avoid repetitive development effort and reduce human errors.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112713"/>
            <a:ext cx="8839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 b="1" dirty="0"/>
              <a:t>The introspective may achieve more: enhancing existing Geoscientific models with native-language emulated structural reflection</a:t>
            </a:r>
            <a:endParaRPr lang="en-US" sz="22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6882" y="6404443"/>
            <a:ext cx="8915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/>
              <a:t>Ji X, Shen C. 2017. The introspective may achieve more: enhancing existing Geoscientific models with native-language structural reflection. </a:t>
            </a:r>
            <a:r>
              <a:rPr lang="en-US" sz="1000" b="1" i="1" dirty="0"/>
              <a:t>Computers </a:t>
            </a:r>
            <a:r>
              <a:rPr lang="en-US" sz="1000" b="1" i="1" dirty="0" smtClean="0"/>
              <a:t>&amp; Geosciences</a:t>
            </a:r>
            <a:r>
              <a:rPr lang="en-US" sz="1000" dirty="0"/>
              <a:t>. In Press. https://</a:t>
            </a:r>
            <a:r>
              <a:rPr lang="en-US" sz="1000" dirty="0" smtClean="0"/>
              <a:t>doi.org/10.1016/j.cageo.2017.09.014</a:t>
            </a:r>
            <a:endParaRPr lang="en-US" altLang="en-US" sz="1000" dirty="0"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67400" y="2710935"/>
            <a:ext cx="44755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en-US" dirty="0" smtClean="0"/>
              <a:t>(b)</a:t>
            </a:r>
            <a:endParaRPr lang="en-US" alt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76600" y="4208502"/>
            <a:ext cx="43633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dirty="0" smtClean="0"/>
              <a:t>(c)</a:t>
            </a:r>
            <a:endParaRPr lang="en-US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963" y="3591017"/>
            <a:ext cx="2851796" cy="25321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1200" y="4451070"/>
            <a:ext cx="3200400" cy="253528"/>
          </a:xfrm>
          <a:prstGeom prst="rect">
            <a:avLst/>
          </a:prstGeom>
        </p:spPr>
      </p:pic>
      <p:cxnSp>
        <p:nvCxnSpPr>
          <p:cNvPr id="7" name="Curved Connector 6"/>
          <p:cNvCxnSpPr/>
          <p:nvPr/>
        </p:nvCxnSpPr>
        <p:spPr>
          <a:xfrm>
            <a:off x="4910079" y="4183601"/>
            <a:ext cx="2362200" cy="3362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289792" y="3704073"/>
            <a:ext cx="3625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CLM codes that set fields to “</a:t>
            </a:r>
            <a:r>
              <a:rPr lang="en-US" altLang="en-US" sz="14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spval</a:t>
            </a:r>
            <a:r>
              <a:rPr lang="en-US" alt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</a:p>
          <a:p>
            <a:r>
              <a:rPr lang="en-US" alt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Replaced </a:t>
            </a:r>
            <a:r>
              <a:rPr lang="en-US" alt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by one </a:t>
            </a:r>
            <a:r>
              <a:rPr lang="en-US" alt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reflective/recursive </a:t>
            </a:r>
            <a:r>
              <a:rPr lang="en-US" altLang="en-US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statement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4962871" y="4732373"/>
            <a:ext cx="395252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700" dirty="0" smtClean="0"/>
              <a:t>Benefits:</a:t>
            </a:r>
          </a:p>
          <a:p>
            <a:pPr marL="228600" indent="-228600">
              <a:buAutoNum type="arabicPeriod"/>
            </a:pPr>
            <a:r>
              <a:rPr lang="en-US" altLang="en-US" sz="1200" dirty="0" smtClean="0"/>
              <a:t>We can load a hierarchical data file with one statement</a:t>
            </a:r>
          </a:p>
          <a:p>
            <a:pPr marL="228600" indent="-228600">
              <a:buAutoNum type="arabicPeriod"/>
            </a:pPr>
            <a:r>
              <a:rPr lang="en-US" altLang="en-US" sz="1200" dirty="0" smtClean="0"/>
              <a:t>We upgraded our input/output from serial to parallel with just one statement</a:t>
            </a:r>
          </a:p>
          <a:p>
            <a:pPr marL="228600" indent="-228600">
              <a:buAutoNum type="arabicPeriod"/>
            </a:pPr>
            <a:r>
              <a:rPr lang="en-US" altLang="en-US" sz="1200" dirty="0" smtClean="0"/>
              <a:t>We can recursively initialize all fields and sub-fields in a model with just one statement</a:t>
            </a:r>
          </a:p>
          <a:p>
            <a:pPr marL="228600" indent="-228600">
              <a:buAutoNum type="arabicPeriod"/>
            </a:pPr>
            <a:endParaRPr lang="en-US" altLang="en-US" sz="1200" dirty="0" smtClean="0"/>
          </a:p>
          <a:p>
            <a:endParaRPr lang="en-US" altLang="en-US" sz="17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600" y="819528"/>
            <a:ext cx="5191114" cy="2630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771696FA5A06D744BBBD3E3B24BA9988" ma:contentTypeVersion="2" ma:contentTypeDescription="Microsoft Office PowerPoint Slide" ma:contentTypeScope="" ma:versionID="bc6d35e80b6a4f2eb6d00e4acc6a74ba">
  <xsd:schema xmlns:xsd="http://www.w3.org/2001/XMLSchema" xmlns:xs="http://www.w3.org/2001/XMLSchema" xmlns:p="http://schemas.microsoft.com/office/2006/metadata/properties" xmlns:ns1="995CFCD5-7CDB-4A7B-9C33-0B2F1F6C099F" xmlns:ns3="995cfcd5-7cdb-4a7b-9c33-0b2f1f6c099f" xmlns:ns4="079988f7-7e0b-41ae-9b68-c2e871ce6e22" targetNamespace="http://schemas.microsoft.com/office/2006/metadata/properties" ma:root="true" ma:fieldsID="70adc3c40de394a4bf093613201697d3" ns1:_="" ns3:_="" ns4:_="">
    <xsd:import namespace="995CFCD5-7CDB-4A7B-9C33-0B2F1F6C099F"/>
    <xsd:import namespace="995cfcd5-7cdb-4a7b-9c33-0b2f1f6c099f"/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Highlight" minOccurs="0"/>
                <xsd:element ref="ns1:SlideDescription" minOccurs="0"/>
                <xsd:element ref="ns1:Presentat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  <xsd:element name="SlideDescription" ma:index="11" nillable="true" ma:displayName="Description" ma:internalName="SlideDescription">
      <xsd:simpleType>
        <xsd:restriction base="dms:Text"/>
      </xsd:simpleType>
    </xsd:element>
    <xsd:element name="Presentation" ma:index="14" nillable="true" ma:displayName="Presentation" ma:internalName="Present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Highlight" ma:index="5" nillable="true" ma:displayName="Highlight" ma:description="Highlight Link" ma:format="Hyperlink" ma:internalName="Highligh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028EE3E-F493-4C62-8817-19DC7F06A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FCD5-7CDB-4A7B-9C33-0B2F1F6C099F"/>
    <ds:schemaRef ds:uri="995cfcd5-7cdb-4a7b-9c33-0b2f1f6c099f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C6DE89-852F-47EF-BD02-DF402129A8B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F1387AA-1236-4B05-BC1B-B8AC07537DC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5101</TotalTime>
  <Words>189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Hou-Slide-InverseModelingJan2014</dc:title>
  <dc:creator>Hou</dc:creator>
  <cp:lastModifiedBy>Chaopeng Shen</cp:lastModifiedBy>
  <cp:revision>51</cp:revision>
  <cp:lastPrinted>2011-05-11T17:30:12Z</cp:lastPrinted>
  <dcterms:created xsi:type="dcterms:W3CDTF">2014-02-23T00:42:18Z</dcterms:created>
  <dcterms:modified xsi:type="dcterms:W3CDTF">2017-10-13T22:07:24Z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>, </vt:lpwstr>
  </property>
  <property fmtid="{D5CDD505-2E9C-101B-9397-08002B2CF9AE}" pid="6" name="ContentTypeId">
    <vt:lpwstr>0x010100A22E315B1F3C42B49A0E90D2F9AB5AB100771696FA5A06D744BBBD3E3B24BA9988</vt:lpwstr>
  </property>
  <property fmtid="{D5CDD505-2E9C-101B-9397-08002B2CF9AE}" pid="7" name="ContentType">
    <vt:lpwstr>Slide</vt:lpwstr>
  </property>
  <property fmtid="{D5CDD505-2E9C-101B-9397-08002B2CF9AE}" pid="8" name="Presentation">
    <vt:lpwstr>Hou-Slide-InverseModelingJan2014</vt:lpwstr>
  </property>
  <property fmtid="{D5CDD505-2E9C-101B-9397-08002B2CF9AE}" pid="9" name="SlideDescription">
    <vt:lpwstr/>
  </property>
</Properties>
</file>