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  <p:sldMasterId id="2147483737" r:id="rId2"/>
    <p:sldMasterId id="2147483752" r:id="rId3"/>
    <p:sldMasterId id="2147483765" r:id="rId4"/>
  </p:sldMasterIdLst>
  <p:notesMasterIdLst>
    <p:notesMasterId r:id="rId6"/>
  </p:notesMasterIdLst>
  <p:handoutMasterIdLst>
    <p:handoutMasterId r:id="rId7"/>
  </p:handoutMasterIdLst>
  <p:sldIdLst>
    <p:sldId id="523" r:id="rId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5">
          <p15:clr>
            <a:srgbClr val="A4A3A4"/>
          </p15:clr>
        </p15:guide>
        <p15:guide id="2" pos="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23579C"/>
    <a:srgbClr val="566B9A"/>
    <a:srgbClr val="436C9A"/>
    <a:srgbClr val="37597F"/>
    <a:srgbClr val="314F71"/>
    <a:srgbClr val="1F3C56"/>
    <a:srgbClr val="00518E"/>
    <a:srgbClr val="09467D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49963-7AF4-6C43-B494-6C27E48C9A3D}" v="2113" dt="2018-09-21T12:54:36.220"/>
    <p1510:client id="{64ED9608-F5D7-AC4F-A9C1-C90A18DFD617}" v="417" dt="2018-09-21T20:58:16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6" autoAdjust="0"/>
    <p:restoredTop sz="92486" autoAdjust="0"/>
  </p:normalViewPr>
  <p:slideViewPr>
    <p:cSldViewPr snapToGrid="0">
      <p:cViewPr varScale="1">
        <p:scale>
          <a:sx n="114" d="100"/>
          <a:sy n="114" d="100"/>
        </p:scale>
        <p:origin x="1768" y="176"/>
      </p:cViewPr>
      <p:guideLst>
        <p:guide orient="horz" pos="525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47" d="100"/>
          <a:sy n="47" d="100"/>
        </p:scale>
        <p:origin x="-2122" y="-101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1/20/21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1/20/21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6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ro-slide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lab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228600"/>
            <a:ext cx="768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209800"/>
          </a:xfrm>
        </p:spPr>
        <p:txBody>
          <a:bodyPr/>
          <a:lstStyle>
            <a:lvl1pPr>
              <a:defRPr>
                <a:solidFill>
                  <a:srgbClr val="1630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7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b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59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59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6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50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4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3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8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2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baseline="30000">
                <a:latin typeface="Palatino" charset="0"/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 defTabSz="914400"/>
              <a:t>1/20/21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baseline="30000">
                <a:latin typeface="Palatino" charset="0"/>
              </a:defRPr>
            </a:lvl1pPr>
          </a:lstStyle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>
                <a:latin typeface="Palatin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0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049401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1941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335401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1941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4792601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194173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075278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194173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97D86035-4506-4164-A7B6-F0F07A10A091}" type="datetime4">
              <a:rPr lang="en-US" smtClean="0"/>
              <a:t>January 20, 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8AAA56-06B8-4DDC-8852-030D975C82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049401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1941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335401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1941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4792601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194173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075278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194173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188A309-D3B2-4646-B55A-A46CBC0132BA}" type="datetime4">
              <a:rPr lang="en-US" smtClean="0"/>
              <a:t>January 20, 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8AAA56-06B8-4DDC-8852-030D975C8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1941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95FCE7B2-94C4-49AF-9F76-CCEC30A58C70}" type="datetime4">
              <a:rPr lang="en-US" smtClean="0"/>
              <a:t>January 20, 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8AAA56-06B8-4DDC-8852-030D975C8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71204" y="1608138"/>
            <a:ext cx="8591810" cy="4484187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100000"/>
              <a:buFont typeface="Wingdings" panose="05000000000000000000" pitchFamily="2" charset="2"/>
              <a:buChar char=""/>
              <a:defRPr>
                <a:solidFill>
                  <a:srgbClr val="194173"/>
                </a:solidFill>
              </a:defRPr>
            </a:lvl1pPr>
            <a:lvl2pPr marL="742950" indent="-285750">
              <a:buSzPct val="130000"/>
              <a:buFont typeface="Lucida Grande"/>
              <a:buChar char="▶"/>
              <a:defRPr>
                <a:solidFill>
                  <a:srgbClr val="194173"/>
                </a:solidFill>
              </a:defRPr>
            </a:lvl2pPr>
            <a:lvl3pPr>
              <a:defRPr>
                <a:solidFill>
                  <a:srgbClr val="194173"/>
                </a:solidFill>
              </a:defRPr>
            </a:lvl3pPr>
            <a:lvl4pPr marL="1600200" indent="-228600">
              <a:buFont typeface="Wingdings" panose="05000000000000000000" pitchFamily="2" charset="2"/>
              <a:buChar char="q"/>
              <a:defRPr>
                <a:solidFill>
                  <a:srgbClr val="194173"/>
                </a:solidFill>
              </a:defRPr>
            </a:lvl4pPr>
            <a:lvl5pPr>
              <a:buSzPct val="100000"/>
              <a:defRPr>
                <a:solidFill>
                  <a:srgbClr val="19417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5990" y="6210044"/>
            <a:ext cx="1188803" cy="51688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84435"/>
            <a:ext cx="9144000" cy="1546665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3200" b="1">
                <a:solidFill>
                  <a:srgbClr val="1941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335401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1941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4792601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194173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35505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8738F29-5E07-5D41-9745-26F7F66BC3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0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0A02A04-A5DD-1D48-A35E-977CA7634A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4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45A5E5E-FB9B-9441-A10D-F0A55137C5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D01344B-35E4-1244-BB51-9B17332FD4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36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A3D2A3-E316-5B4D-B559-0EBDF6B13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75304"/>
            <a:ext cx="9144000" cy="2743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D9C9D9-72EC-6D46-9AAD-E59A139F1299}"/>
              </a:ext>
            </a:extLst>
          </p:cNvPr>
          <p:cNvSpPr/>
          <p:nvPr userDrawn="1"/>
        </p:nvSpPr>
        <p:spPr bwMode="auto">
          <a:xfrm>
            <a:off x="-378" y="3193257"/>
            <a:ext cx="9144378" cy="102842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6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2" y="6446832"/>
            <a:ext cx="1865376" cy="31470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99365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89766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9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67734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4803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5497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2106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2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22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73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574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736" cy="6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text-slide-09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20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/>
            <a:fld id="{B6F15528-21DE-4FAA-801E-634DDDAF4B2B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630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6305F"/>
          </a:solidFill>
          <a:latin typeface="Arial Black" pitchFamily="-10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6305F"/>
          </a:solidFill>
          <a:latin typeface="Arial Black" pitchFamily="-10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6305F"/>
          </a:solidFill>
          <a:latin typeface="Arial Black" pitchFamily="-10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6305F"/>
          </a:solidFill>
          <a:latin typeface="Arial Black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-10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-10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-10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549C731-8A90-4C85-A5E3-9445717E7D54}" type="datetime4">
              <a:rPr lang="en-US" smtClean="0"/>
              <a:t>January 20, 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8AAA56-06B8-4DDC-8852-030D975C8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9" r:id="rId6"/>
    <p:sldLayoutId id="2147483760" r:id="rId7"/>
    <p:sldLayoutId id="214748376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19417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94173"/>
        </a:buClr>
        <a:buSzPct val="90000"/>
        <a:buFont typeface="Lucida Grande"/>
        <a:buChar char="◼"/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94173"/>
        </a:buClr>
        <a:buSzPct val="90000"/>
        <a:buFont typeface="Lucida Grande"/>
        <a:buChar char="▶"/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94173"/>
        </a:buClr>
        <a:buSzPct val="130000"/>
        <a:buFont typeface="Lucida Grande"/>
        <a:buChar char="●"/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94173"/>
        </a:buClr>
        <a:buSzPct val="90000"/>
        <a:buFont typeface="Lucida Grande"/>
        <a:buChar char="◼"/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94173"/>
        </a:buClr>
        <a:buSzPct val="70000"/>
        <a:buFont typeface="Lucida Grande"/>
        <a:buChar char="▶"/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90909-6878-E44E-9AA0-07880FBE8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" y="6492240"/>
            <a:ext cx="2743200" cy="2834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4" y="6403254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4" y="6698648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6058" y="740388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311BD-8720-D040-927F-1192591CB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560" y="6446520"/>
            <a:ext cx="97840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8859" y="56850"/>
            <a:ext cx="8958942" cy="650721"/>
          </a:xfrm>
        </p:spPr>
        <p:txBody>
          <a:bodyPr/>
          <a:lstStyle/>
          <a:p>
            <a:pPr algn="ctr"/>
            <a:r>
              <a:rPr lang="en-US" sz="3000" dirty="0"/>
              <a:t>Disproportionate control on aerosol burden by light 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0CC7A-3480-F347-B4B1-95CC100DEAB1}"/>
              </a:ext>
            </a:extLst>
          </p:cNvPr>
          <p:cNvSpPr txBox="1"/>
          <p:nvPr/>
        </p:nvSpPr>
        <p:spPr>
          <a:xfrm>
            <a:off x="0" y="5807595"/>
            <a:ext cx="9144000" cy="5847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Wang, Y., Xia, W., Liu, X., </a:t>
            </a:r>
            <a:r>
              <a:rPr lang="en-US" sz="1600" dirty="0" err="1"/>
              <a:t>Xie</a:t>
            </a:r>
            <a:r>
              <a:rPr lang="en-US" sz="1600" dirty="0"/>
              <a:t>, S., Lin, W., Tang, Q., Ma, H.-Y., Jiang, Y., Wang, B. &amp; Zhang, G.J., Disproportionate control on aerosol burden by light rain. </a:t>
            </a:r>
            <a:r>
              <a:rPr lang="en-US" sz="1600" i="1" dirty="0"/>
              <a:t>Nature Geoscience</a:t>
            </a:r>
            <a:r>
              <a:rPr lang="en-US" sz="1600" dirty="0"/>
              <a:t> (2021). doi:10.1038/s41561-020-00675-z</a:t>
            </a:r>
            <a:endParaRPr lang="en-US" sz="1600" b="1" dirty="0">
              <a:latin typeface="Helvetica Light"/>
              <a:cs typeface="Helvetica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07A2F-7891-7B4D-9204-938F8838C6F9}"/>
              </a:ext>
            </a:extLst>
          </p:cNvPr>
          <p:cNvSpPr txBox="1"/>
          <p:nvPr/>
        </p:nvSpPr>
        <p:spPr>
          <a:xfrm>
            <a:off x="5229848" y="4781064"/>
            <a:ext cx="371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Figure: Rainfall &amp; wet removal amount. </a:t>
            </a:r>
            <a:r>
              <a:rPr lang="en-US" sz="1400" b="1" dirty="0" err="1"/>
              <a:t>a</a:t>
            </a:r>
            <a:r>
              <a:rPr lang="en-US" sz="1400" dirty="0" err="1"/>
              <a:t>,</a:t>
            </a:r>
            <a:r>
              <a:rPr lang="en-US" sz="1400" b="1" dirty="0" err="1"/>
              <a:t>b</a:t>
            </a:r>
            <a:r>
              <a:rPr lang="en-US" sz="1400" dirty="0"/>
              <a:t>, Amount distributions of total daily rainfall (</a:t>
            </a:r>
            <a:r>
              <a:rPr lang="en-US" sz="1400" b="1" dirty="0"/>
              <a:t>a</a:t>
            </a:r>
            <a:r>
              <a:rPr lang="en-US" sz="1400" dirty="0"/>
              <a:t>) and wet removal of all aerosols (</a:t>
            </a:r>
            <a:r>
              <a:rPr lang="en-US" sz="1400" b="1" dirty="0"/>
              <a:t>b</a:t>
            </a:r>
            <a:r>
              <a:rPr lang="en-US" sz="1400" dirty="0"/>
              <a:t>) by different rainfall intensities over the tropics (20° S–20° N).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D8EFC0F-B5A1-6946-A9A7-9EA1E463C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6" y="926063"/>
            <a:ext cx="4953000" cy="480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Objective</a:t>
            </a:r>
          </a:p>
          <a:p>
            <a:pPr>
              <a:spcBef>
                <a:spcPct val="15000"/>
              </a:spcBef>
              <a:defRPr/>
            </a:pPr>
            <a:r>
              <a:rPr lang="en-US" sz="1600" dirty="0"/>
              <a:t>Improve the atmospheric aerosol burden simulation in climate models via better representation of convection.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/>
              <a:t>Couple the stochastic deep convection scheme with the Zang-McFarlan (ZM) deterministic deep convection scheme.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/>
              <a:t>Link the aerosol wet removal with the improved rainfall rate.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Conclusion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600" dirty="0"/>
              <a:t>The light rain (1-20 mm/d) occurs much less frequently and better matches observations in EAMv1 and CAM5, reducing the well-known bias of ‘too much light rain and too little heavy rain’.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600" dirty="0"/>
              <a:t>Aerosol burden increases globally, especially over the tropics and subtropics.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600" dirty="0"/>
              <a:t>It is attributed to the reduction in </a:t>
            </a:r>
            <a:r>
              <a:rPr lang="en-US" altLang="en-US" sz="1600"/>
              <a:t>the highly-efficient </a:t>
            </a:r>
            <a:r>
              <a:rPr lang="en-US" altLang="en-US" sz="1600" dirty="0"/>
              <a:t>aerosol wet removal by light rain.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Fig. 2">
            <a:extLst>
              <a:ext uri="{FF2B5EF4-FFF2-40B4-BE49-F238E27FC236}">
                <a16:creationId xmlns:a16="http://schemas.microsoft.com/office/drawing/2014/main" id="{07259839-BE30-8C43-9220-4EFD484C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65" y="1125129"/>
            <a:ext cx="2710640" cy="36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90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o Background Colo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RM_LLNL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34972"/>
      </a:accent1>
      <a:accent2>
        <a:srgbClr val="FAC219"/>
      </a:accent2>
      <a:accent3>
        <a:srgbClr val="FFFFFF"/>
      </a:accent3>
      <a:accent4>
        <a:srgbClr val="000000"/>
      </a:accent4>
      <a:accent5>
        <a:srgbClr val="ACB1BC"/>
      </a:accent5>
      <a:accent6>
        <a:srgbClr val="E3B016"/>
      </a:accent6>
      <a:hlink>
        <a:srgbClr val="FAC219"/>
      </a:hlink>
      <a:folHlink>
        <a:srgbClr val="B2B2B2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06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06" charset="-52"/>
          </a:defRPr>
        </a:defPPr>
      </a:lstStyle>
    </a:lnDef>
  </a:objectDefaults>
  <a:extraClrSchemeLst>
    <a:extraClrScheme>
      <a:clrScheme name="Office Theme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NNL Platinum Theme">
  <a:themeElements>
    <a:clrScheme name="ARM">
      <a:dk1>
        <a:srgbClr val="194173"/>
      </a:dk1>
      <a:lt1>
        <a:srgbClr val="8ABEDC"/>
      </a:lt1>
      <a:dk2>
        <a:srgbClr val="828282"/>
      </a:dk2>
      <a:lt2>
        <a:srgbClr val="FFFFFF"/>
      </a:lt2>
      <a:accent1>
        <a:srgbClr val="00BD70"/>
      </a:accent1>
      <a:accent2>
        <a:srgbClr val="BDBBBB"/>
      </a:accent2>
      <a:accent3>
        <a:srgbClr val="8ABE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BD70"/>
      </a:hlink>
      <a:folHlink>
        <a:srgbClr val="0059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114F82E-376B-4ACC-A94E-6CC45E223DFA}" vid="{F6807AF6-4644-4B72-BCA3-01426733BEE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59551</TotalTime>
  <Words>231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Helvetica Light</vt:lpstr>
      <vt:lpstr>Lucida Grande</vt:lpstr>
      <vt:lpstr>Palatino</vt:lpstr>
      <vt:lpstr>Wingdings</vt:lpstr>
      <vt:lpstr>Wingdings 2</vt:lpstr>
      <vt:lpstr>1_No Background Color</vt:lpstr>
      <vt:lpstr>ARM_LLNL</vt:lpstr>
      <vt:lpstr>PNNL Platinum Theme</vt:lpstr>
      <vt:lpstr>2015_PPT_UNC_V7.06 (1)</vt:lpstr>
      <vt:lpstr>Disproportionate control on aerosol burden by light rain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LLNL Template</dc:title>
  <dc:creator>TID</dc:creator>
  <cp:lastModifiedBy>Guang Zhang</cp:lastModifiedBy>
  <cp:revision>2660</cp:revision>
  <cp:lastPrinted>2010-05-14T20:09:50Z</cp:lastPrinted>
  <dcterms:created xsi:type="dcterms:W3CDTF">2010-07-01T20:56:41Z</dcterms:created>
  <dcterms:modified xsi:type="dcterms:W3CDTF">2021-01-21T04:41:54Z</dcterms:modified>
</cp:coreProperties>
</file>