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62"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2" clrIdx="0">
    <p:extLst>
      <p:ext uri="{19B8F6BF-5375-455C-9EA6-DF929625EA0E}">
        <p15:presenceInfo xmlns:p15="http://schemas.microsoft.com/office/powerpoint/2012/main" userId="S::beth.mundy@pnnl.gov::09c03546-1d2d-4d82-89e1-bb5e2a2e687b" providerId="AD"/>
      </p:ext>
    </p:extLst>
  </p:cmAuthor>
  <p:cmAuthor id="2" name="Campbell, Holly M" initials="CHM" lastIdx="7" clrIdx="1">
    <p:extLst>
      <p:ext uri="{19B8F6BF-5375-455C-9EA6-DF929625EA0E}">
        <p15:presenceInfo xmlns:p15="http://schemas.microsoft.com/office/powerpoint/2012/main" userId="S::holly.campbell@pnnl.gov::c4d0878e-c000-43c1-808f-30e12e26e7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F04003-FA9F-4E86-8CB6-D156D0A3F0D1}" v="1" dt="2021-11-09T00:17:17.455"/>
    <p1510:client id="{B39680F9-F9BC-4190-8706-D7B30C159B3E}" v="8" dt="2021-11-08T21:18:06.1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5814"/>
  </p:normalViewPr>
  <p:slideViewPr>
    <p:cSldViewPr snapToGrid="0" snapToObjects="1">
      <p:cViewPr varScale="1">
        <p:scale>
          <a:sx n="130" d="100"/>
          <a:sy n="130" d="100"/>
        </p:scale>
        <p:origin x="192"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6DF04003-FA9F-4E86-8CB6-D156D0A3F0D1}"/>
    <pc:docChg chg="custSel modSld">
      <pc:chgData name="Mundy, Beth E" userId="09c03546-1d2d-4d82-89e1-bb5e2a2e687b" providerId="ADAL" clId="{6DF04003-FA9F-4E86-8CB6-D156D0A3F0D1}" dt="2021-11-09T00:17:41.224" v="8" actId="14100"/>
      <pc:docMkLst>
        <pc:docMk/>
      </pc:docMkLst>
      <pc:sldChg chg="modSp mod delCm">
        <pc:chgData name="Mundy, Beth E" userId="09c03546-1d2d-4d82-89e1-bb5e2a2e687b" providerId="ADAL" clId="{6DF04003-FA9F-4E86-8CB6-D156D0A3F0D1}" dt="2021-11-09T00:17:41.224" v="8" actId="14100"/>
        <pc:sldMkLst>
          <pc:docMk/>
          <pc:sldMk cId="4252126092" sldId="262"/>
        </pc:sldMkLst>
        <pc:spChg chg="mod">
          <ac:chgData name="Mundy, Beth E" userId="09c03546-1d2d-4d82-89e1-bb5e2a2e687b" providerId="ADAL" clId="{6DF04003-FA9F-4E86-8CB6-D156D0A3F0D1}" dt="2021-11-09T00:17:17.455" v="0" actId="1035"/>
          <ac:spMkLst>
            <pc:docMk/>
            <pc:sldMk cId="4252126092" sldId="262"/>
            <ac:spMk id="3076" creationId="{00000000-0000-0000-0000-000000000000}"/>
          </ac:spMkLst>
        </pc:spChg>
        <pc:picChg chg="mod">
          <ac:chgData name="Mundy, Beth E" userId="09c03546-1d2d-4d82-89e1-bb5e2a2e687b" providerId="ADAL" clId="{6DF04003-FA9F-4E86-8CB6-D156D0A3F0D1}" dt="2021-11-09T00:17:41.224" v="8" actId="14100"/>
          <ac:picMkLst>
            <pc:docMk/>
            <pc:sldMk cId="4252126092" sldId="262"/>
            <ac:picMk id="8" creationId="{79D3EAB2-7DED-CC44-8697-95867DE0420C}"/>
          </ac:picMkLst>
        </pc:picChg>
      </pc:sldChg>
    </pc:docChg>
  </pc:docChgLst>
  <pc:docChgLst>
    <pc:chgData name="Campbell, Holly M" userId="c4d0878e-c000-43c1-808f-30e12e26e7a4" providerId="ADAL" clId="{B39680F9-F9BC-4190-8706-D7B30C159B3E}"/>
    <pc:docChg chg="custSel modSld">
      <pc:chgData name="Campbell, Holly M" userId="c4d0878e-c000-43c1-808f-30e12e26e7a4" providerId="ADAL" clId="{B39680F9-F9BC-4190-8706-D7B30C159B3E}" dt="2021-11-08T21:17:45.247" v="111" actId="20577"/>
      <pc:docMkLst>
        <pc:docMk/>
      </pc:docMkLst>
      <pc:sldChg chg="modSp mod addCm modCm">
        <pc:chgData name="Campbell, Holly M" userId="c4d0878e-c000-43c1-808f-30e12e26e7a4" providerId="ADAL" clId="{B39680F9-F9BC-4190-8706-D7B30C159B3E}" dt="2021-11-08T21:17:45.247" v="111" actId="20577"/>
        <pc:sldMkLst>
          <pc:docMk/>
          <pc:sldMk cId="4252126092" sldId="262"/>
        </pc:sldMkLst>
        <pc:spChg chg="mod">
          <ac:chgData name="Campbell, Holly M" userId="c4d0878e-c000-43c1-808f-30e12e26e7a4" providerId="ADAL" clId="{B39680F9-F9BC-4190-8706-D7B30C159B3E}" dt="2021-11-08T21:15:51.253" v="20" actId="20577"/>
          <ac:spMkLst>
            <pc:docMk/>
            <pc:sldMk cId="4252126092" sldId="262"/>
            <ac:spMk id="3075" creationId="{00000000-0000-0000-0000-000000000000}"/>
          </ac:spMkLst>
        </pc:spChg>
        <pc:spChg chg="mod">
          <ac:chgData name="Campbell, Holly M" userId="c4d0878e-c000-43c1-808f-30e12e26e7a4" providerId="ADAL" clId="{B39680F9-F9BC-4190-8706-D7B30C159B3E}" dt="2021-11-08T21:17:45.247" v="111" actId="20577"/>
          <ac:spMkLst>
            <pc:docMk/>
            <pc:sldMk cId="4252126092" sldId="262"/>
            <ac:spMk id="3077" creationId="{00000000-0000-0000-0000-000000000000}"/>
          </ac:spMkLst>
        </pc:spChg>
        <pc:spChg chg="mod">
          <ac:chgData name="Campbell, Holly M" userId="c4d0878e-c000-43c1-808f-30e12e26e7a4" providerId="ADAL" clId="{B39680F9-F9BC-4190-8706-D7B30C159B3E}" dt="2021-11-08T21:16:34.907" v="35" actId="6549"/>
          <ac:spMkLst>
            <pc:docMk/>
            <pc:sldMk cId="4252126092" sldId="262"/>
            <ac:spMk id="307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CE9B38-96CB-794C-B74A-DFDA50CD94D0}" type="datetimeFigureOut">
              <a:rPr lang="en-US" smtClean="0"/>
              <a:t>11/8/2021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0FAAAD-F9E8-D745-9940-F3F76F2DE1AA}" type="slidenum">
              <a:rPr lang="en-US" smtClean="0"/>
              <a:t>‹#›</a:t>
            </a:fld>
            <a:endParaRPr lang="en-US"/>
          </a:p>
        </p:txBody>
      </p:sp>
    </p:spTree>
    <p:extLst>
      <p:ext uri="{BB962C8B-B14F-4D97-AF65-F5344CB8AC3E}">
        <p14:creationId xmlns:p14="http://schemas.microsoft.com/office/powerpoint/2010/main" val="1063145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dirty="0">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dirty="0"/>
              <a:t>http://www.pnnl.gov/science/highlights/highlights.asp?division=749</a:t>
            </a:r>
          </a:p>
        </p:txBody>
      </p:sp>
    </p:spTree>
    <p:extLst>
      <p:ext uri="{BB962C8B-B14F-4D97-AF65-F5344CB8AC3E}">
        <p14:creationId xmlns:p14="http://schemas.microsoft.com/office/powerpoint/2010/main" val="3667741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B5B8D8-1716-2F44-8896-BE2675DE061C}"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25C06-639A-6440-BF72-6DC4B341F506}" type="slidenum">
              <a:rPr lang="en-US" smtClean="0"/>
              <a:t>‹#›</a:t>
            </a:fld>
            <a:endParaRPr lang="en-US"/>
          </a:p>
        </p:txBody>
      </p:sp>
    </p:spTree>
    <p:extLst>
      <p:ext uri="{BB962C8B-B14F-4D97-AF65-F5344CB8AC3E}">
        <p14:creationId xmlns:p14="http://schemas.microsoft.com/office/powerpoint/2010/main" val="549991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B5B8D8-1716-2F44-8896-BE2675DE061C}"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25C06-639A-6440-BF72-6DC4B341F506}" type="slidenum">
              <a:rPr lang="en-US" smtClean="0"/>
              <a:t>‹#›</a:t>
            </a:fld>
            <a:endParaRPr lang="en-US"/>
          </a:p>
        </p:txBody>
      </p:sp>
    </p:spTree>
    <p:extLst>
      <p:ext uri="{BB962C8B-B14F-4D97-AF65-F5344CB8AC3E}">
        <p14:creationId xmlns:p14="http://schemas.microsoft.com/office/powerpoint/2010/main" val="284030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B5B8D8-1716-2F44-8896-BE2675DE061C}"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25C06-639A-6440-BF72-6DC4B341F506}" type="slidenum">
              <a:rPr lang="en-US" smtClean="0"/>
              <a:t>‹#›</a:t>
            </a:fld>
            <a:endParaRPr lang="en-US"/>
          </a:p>
        </p:txBody>
      </p:sp>
    </p:spTree>
    <p:extLst>
      <p:ext uri="{BB962C8B-B14F-4D97-AF65-F5344CB8AC3E}">
        <p14:creationId xmlns:p14="http://schemas.microsoft.com/office/powerpoint/2010/main" val="2605930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1682779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B5B8D8-1716-2F44-8896-BE2675DE061C}"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25C06-639A-6440-BF72-6DC4B341F506}" type="slidenum">
              <a:rPr lang="en-US" smtClean="0"/>
              <a:t>‹#›</a:t>
            </a:fld>
            <a:endParaRPr lang="en-US"/>
          </a:p>
        </p:txBody>
      </p:sp>
    </p:spTree>
    <p:extLst>
      <p:ext uri="{BB962C8B-B14F-4D97-AF65-F5344CB8AC3E}">
        <p14:creationId xmlns:p14="http://schemas.microsoft.com/office/powerpoint/2010/main" val="1217868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B5B8D8-1716-2F44-8896-BE2675DE061C}"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25C06-639A-6440-BF72-6DC4B341F506}" type="slidenum">
              <a:rPr lang="en-US" smtClean="0"/>
              <a:t>‹#›</a:t>
            </a:fld>
            <a:endParaRPr lang="en-US"/>
          </a:p>
        </p:txBody>
      </p:sp>
    </p:spTree>
    <p:extLst>
      <p:ext uri="{BB962C8B-B14F-4D97-AF65-F5344CB8AC3E}">
        <p14:creationId xmlns:p14="http://schemas.microsoft.com/office/powerpoint/2010/main" val="3966177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B5B8D8-1716-2F44-8896-BE2675DE061C}"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25C06-639A-6440-BF72-6DC4B341F506}" type="slidenum">
              <a:rPr lang="en-US" smtClean="0"/>
              <a:t>‹#›</a:t>
            </a:fld>
            <a:endParaRPr lang="en-US"/>
          </a:p>
        </p:txBody>
      </p:sp>
    </p:spTree>
    <p:extLst>
      <p:ext uri="{BB962C8B-B14F-4D97-AF65-F5344CB8AC3E}">
        <p14:creationId xmlns:p14="http://schemas.microsoft.com/office/powerpoint/2010/main" val="1266921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B5B8D8-1716-2F44-8896-BE2675DE061C}" type="datetimeFigureOut">
              <a:rPr lang="en-US" smtClean="0"/>
              <a:t>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825C06-639A-6440-BF72-6DC4B341F506}" type="slidenum">
              <a:rPr lang="en-US" smtClean="0"/>
              <a:t>‹#›</a:t>
            </a:fld>
            <a:endParaRPr lang="en-US"/>
          </a:p>
        </p:txBody>
      </p:sp>
    </p:spTree>
    <p:extLst>
      <p:ext uri="{BB962C8B-B14F-4D97-AF65-F5344CB8AC3E}">
        <p14:creationId xmlns:p14="http://schemas.microsoft.com/office/powerpoint/2010/main" val="2908058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B5B8D8-1716-2F44-8896-BE2675DE061C}" type="datetimeFigureOut">
              <a:rPr lang="en-US" smtClean="0"/>
              <a:t>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825C06-639A-6440-BF72-6DC4B341F506}" type="slidenum">
              <a:rPr lang="en-US" smtClean="0"/>
              <a:t>‹#›</a:t>
            </a:fld>
            <a:endParaRPr lang="en-US"/>
          </a:p>
        </p:txBody>
      </p:sp>
    </p:spTree>
    <p:extLst>
      <p:ext uri="{BB962C8B-B14F-4D97-AF65-F5344CB8AC3E}">
        <p14:creationId xmlns:p14="http://schemas.microsoft.com/office/powerpoint/2010/main" val="1058422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B5B8D8-1716-2F44-8896-BE2675DE061C}" type="datetimeFigureOut">
              <a:rPr lang="en-US" smtClean="0"/>
              <a:t>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825C06-639A-6440-BF72-6DC4B341F506}" type="slidenum">
              <a:rPr lang="en-US" smtClean="0"/>
              <a:t>‹#›</a:t>
            </a:fld>
            <a:endParaRPr lang="en-US"/>
          </a:p>
        </p:txBody>
      </p:sp>
    </p:spTree>
    <p:extLst>
      <p:ext uri="{BB962C8B-B14F-4D97-AF65-F5344CB8AC3E}">
        <p14:creationId xmlns:p14="http://schemas.microsoft.com/office/powerpoint/2010/main" val="2523101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B5B8D8-1716-2F44-8896-BE2675DE061C}"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25C06-639A-6440-BF72-6DC4B341F506}" type="slidenum">
              <a:rPr lang="en-US" smtClean="0"/>
              <a:t>‹#›</a:t>
            </a:fld>
            <a:endParaRPr lang="en-US"/>
          </a:p>
        </p:txBody>
      </p:sp>
    </p:spTree>
    <p:extLst>
      <p:ext uri="{BB962C8B-B14F-4D97-AF65-F5344CB8AC3E}">
        <p14:creationId xmlns:p14="http://schemas.microsoft.com/office/powerpoint/2010/main" val="326069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B5B8D8-1716-2F44-8896-BE2675DE061C}"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25C06-639A-6440-BF72-6DC4B341F506}" type="slidenum">
              <a:rPr lang="en-US" smtClean="0"/>
              <a:t>‹#›</a:t>
            </a:fld>
            <a:endParaRPr lang="en-US"/>
          </a:p>
        </p:txBody>
      </p:sp>
    </p:spTree>
    <p:extLst>
      <p:ext uri="{BB962C8B-B14F-4D97-AF65-F5344CB8AC3E}">
        <p14:creationId xmlns:p14="http://schemas.microsoft.com/office/powerpoint/2010/main" val="2228861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B5B8D8-1716-2F44-8896-BE2675DE061C}" type="datetimeFigureOut">
              <a:rPr lang="en-US" smtClean="0"/>
              <a:t>11/8/2021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25C06-639A-6440-BF72-6DC4B341F506}" type="slidenum">
              <a:rPr lang="en-US" smtClean="0"/>
              <a:t>‹#›</a:t>
            </a:fld>
            <a:endParaRPr lang="en-US"/>
          </a:p>
        </p:txBody>
      </p:sp>
    </p:spTree>
    <p:extLst>
      <p:ext uri="{BB962C8B-B14F-4D97-AF65-F5344CB8AC3E}">
        <p14:creationId xmlns:p14="http://schemas.microsoft.com/office/powerpoint/2010/main" val="2294096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map&#10;&#10;Description automatically generated">
            <a:extLst>
              <a:ext uri="{FF2B5EF4-FFF2-40B4-BE49-F238E27FC236}">
                <a16:creationId xmlns:a16="http://schemas.microsoft.com/office/drawing/2014/main" id="{79D3EAB2-7DED-CC44-8697-95867DE0420C}"/>
              </a:ext>
            </a:extLst>
          </p:cNvPr>
          <p:cNvPicPr/>
          <p:nvPr/>
        </p:nvPicPr>
        <p:blipFill>
          <a:blip r:embed="rId3">
            <a:extLst>
              <a:ext uri="{28A0092B-C50C-407E-A947-70E740481C1C}">
                <a14:useLocalDpi xmlns:a14="http://schemas.microsoft.com/office/drawing/2010/main" val="0"/>
              </a:ext>
            </a:extLst>
          </a:blip>
          <a:stretch>
            <a:fillRect/>
          </a:stretch>
        </p:blipFill>
        <p:spPr>
          <a:xfrm>
            <a:off x="3855790" y="671053"/>
            <a:ext cx="5026749" cy="4282502"/>
          </a:xfrm>
          <a:prstGeom prst="rect">
            <a:avLst/>
          </a:prstGeom>
        </p:spPr>
      </p:pic>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66368" y="1095571"/>
            <a:ext cx="4148763" cy="5614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500" b="1" dirty="0"/>
              <a:t>Objective</a:t>
            </a:r>
          </a:p>
          <a:p>
            <a:pPr marL="285750" indent="-285750">
              <a:spcBef>
                <a:spcPct val="15000"/>
              </a:spcBef>
              <a:buFont typeface="Arial" pitchFamily="34" charset="0"/>
              <a:buChar char="●"/>
              <a:defRPr/>
            </a:pPr>
            <a:r>
              <a:rPr lang="en-US" sz="1500" dirty="0"/>
              <a:t>Understand the implications of increasing future sustainable water use in the United States.</a:t>
            </a:r>
            <a:endParaRPr lang="en-US" sz="1500" b="1" dirty="0"/>
          </a:p>
          <a:p>
            <a:pPr marL="231775" indent="-231775" algn="ctr">
              <a:spcBef>
                <a:spcPts val="1200"/>
              </a:spcBef>
              <a:defRPr/>
            </a:pPr>
            <a:r>
              <a:rPr lang="en-US" sz="1500" b="1" dirty="0">
                <a:latin typeface="Calibri"/>
                <a:cs typeface="Arial"/>
              </a:rPr>
              <a:t>Approach</a:t>
            </a:r>
          </a:p>
          <a:p>
            <a:pPr marL="285750" indent="-285750">
              <a:spcBef>
                <a:spcPct val="15000"/>
              </a:spcBef>
              <a:buFont typeface="Arial" pitchFamily="34" charset="0"/>
              <a:buChar char="●"/>
              <a:defRPr/>
            </a:pPr>
            <a:r>
              <a:rPr lang="en-US" sz="1500" dirty="0">
                <a:latin typeface="Calibri"/>
                <a:cs typeface="Arial"/>
              </a:rPr>
              <a:t>Investigate the effects of limiting nonrenewable groundwater extraction and eliminating water pricing subsidies.</a:t>
            </a:r>
            <a:endParaRPr lang="en-US" sz="1500" dirty="0">
              <a:highlight>
                <a:srgbClr val="FFFF00"/>
              </a:highlight>
              <a:cs typeface="Calibri"/>
            </a:endParaRPr>
          </a:p>
          <a:p>
            <a:pPr marL="285750" indent="-285750">
              <a:spcBef>
                <a:spcPct val="15000"/>
              </a:spcBef>
              <a:buFont typeface="Arial" pitchFamily="34" charset="0"/>
              <a:buChar char="●"/>
              <a:defRPr/>
            </a:pPr>
            <a:r>
              <a:rPr lang="en-US" sz="1500" dirty="0">
                <a:latin typeface="Calibri"/>
                <a:cs typeface="Arial"/>
              </a:rPr>
              <a:t>Quantify the agricultural impacts of increasingly stringent sustainable water use scenarios, specifically at basin-level production and revenue.</a:t>
            </a:r>
            <a:endParaRPr lang="en-US" sz="1500" dirty="0"/>
          </a:p>
          <a:p>
            <a:pPr marL="228600" indent="-228600" algn="ctr" eaLnBrk="1" hangingPunct="1">
              <a:spcBef>
                <a:spcPts val="1200"/>
              </a:spcBef>
              <a:buFontTx/>
              <a:buNone/>
            </a:pPr>
            <a:r>
              <a:rPr lang="en-US" altLang="en-US" sz="1500" b="1" dirty="0">
                <a:latin typeface="Calibri"/>
                <a:cs typeface="Arial"/>
              </a:rPr>
              <a:t>Impact</a:t>
            </a:r>
          </a:p>
          <a:p>
            <a:pPr marL="283210" indent="-283210">
              <a:spcBef>
                <a:spcPct val="15000"/>
              </a:spcBef>
              <a:buFont typeface="Arial" panose="020B0604020202020204" pitchFamily="34" charset="0"/>
              <a:buChar char="●"/>
            </a:pPr>
            <a:r>
              <a:rPr lang="en-US" sz="1500" dirty="0">
                <a:cs typeface="Arial"/>
              </a:rPr>
              <a:t>Provided the first analysis of the impacts of limiting nonrenewable groundwater resources in the United States.</a:t>
            </a:r>
          </a:p>
          <a:p>
            <a:pPr marL="283210" indent="-283210">
              <a:spcBef>
                <a:spcPct val="15000"/>
              </a:spcBef>
              <a:buFont typeface="Arial" panose="020B0604020202020204" pitchFamily="34" charset="0"/>
              <a:buChar char="●"/>
            </a:pPr>
            <a:r>
              <a:rPr lang="en-US" altLang="en-US" sz="1500" dirty="0">
                <a:latin typeface="Calibri"/>
                <a:cs typeface="Arial"/>
              </a:rPr>
              <a:t>Found that water constraints in the Southwest drive increases in irrigated agricultural production in the East.</a:t>
            </a:r>
          </a:p>
          <a:p>
            <a:pPr marL="283210" indent="-283210">
              <a:spcBef>
                <a:spcPct val="15000"/>
              </a:spcBef>
              <a:buFont typeface="Arial" panose="020B0604020202020204" pitchFamily="34" charset="0"/>
              <a:buChar char="●"/>
            </a:pPr>
            <a:r>
              <a:rPr lang="en-US" sz="1500" dirty="0">
                <a:latin typeface="Calibri"/>
                <a:cs typeface="Arial"/>
              </a:rPr>
              <a:t>Increased sustainability measures will reduce overall agricultural exports from the United States by up to 5% by the end of the century.</a:t>
            </a:r>
          </a:p>
          <a:p>
            <a:pPr marL="283210" indent="-283210">
              <a:spcBef>
                <a:spcPct val="15000"/>
              </a:spcBef>
              <a:buFont typeface="Arial" pitchFamily="34" charset="0"/>
              <a:buChar char="●"/>
              <a:defRPr/>
            </a:pPr>
            <a:endParaRPr lang="en-US" sz="1500" dirty="0">
              <a:highlight>
                <a:srgbClr val="FFFF00"/>
              </a:highlight>
            </a:endParaRPr>
          </a:p>
          <a:p>
            <a:pPr marL="285750" indent="-285750">
              <a:spcBef>
                <a:spcPct val="15000"/>
              </a:spcBef>
              <a:buFont typeface="Arial" pitchFamily="34" charset="0"/>
              <a:buChar char="●"/>
              <a:defRPr/>
            </a:pPr>
            <a:endParaRPr lang="en-US" sz="1500" dirty="0"/>
          </a:p>
        </p:txBody>
      </p:sp>
      <p:sp>
        <p:nvSpPr>
          <p:cNvPr id="3076" name="Rectangle 5"/>
          <p:cNvSpPr>
            <a:spLocks noChangeArrowheads="1"/>
          </p:cNvSpPr>
          <p:nvPr/>
        </p:nvSpPr>
        <p:spPr bwMode="auto">
          <a:xfrm>
            <a:off x="152399" y="38973"/>
            <a:ext cx="88526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3000" b="1" dirty="0">
                <a:latin typeface="Arial"/>
                <a:cs typeface="Arial"/>
              </a:rPr>
              <a:t>Impacts of Limiting Unsustainable Water Use in the United States </a:t>
            </a:r>
          </a:p>
        </p:txBody>
      </p:sp>
      <p:sp>
        <p:nvSpPr>
          <p:cNvPr id="3077" name="Text Box 6"/>
          <p:cNvSpPr txBox="1">
            <a:spLocks noChangeArrowheads="1"/>
          </p:cNvSpPr>
          <p:nvPr/>
        </p:nvSpPr>
        <p:spPr bwMode="auto">
          <a:xfrm>
            <a:off x="4363345" y="6172200"/>
            <a:ext cx="4537779"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a:solidFill>
                  <a:srgbClr val="000000"/>
                </a:solidFill>
                <a:latin typeface="+mn-lt"/>
              </a:rPr>
              <a:t>Graham N T, G </a:t>
            </a:r>
            <a:r>
              <a:rPr lang="en-US" altLang="en-US" sz="1000" dirty="0" err="1">
                <a:solidFill>
                  <a:srgbClr val="000000"/>
                </a:solidFill>
                <a:latin typeface="+mn-lt"/>
              </a:rPr>
              <a:t>Iyer</a:t>
            </a:r>
            <a:r>
              <a:rPr lang="en-US" altLang="en-US" sz="1000" dirty="0">
                <a:solidFill>
                  <a:srgbClr val="000000"/>
                </a:solidFill>
                <a:latin typeface="+mn-lt"/>
              </a:rPr>
              <a:t>, M I Hejazi, S H Kim, P Patel,  and M </a:t>
            </a:r>
            <a:r>
              <a:rPr lang="en-US" altLang="en-US" sz="1000" dirty="0" err="1">
                <a:solidFill>
                  <a:srgbClr val="000000"/>
                </a:solidFill>
                <a:latin typeface="+mn-lt"/>
              </a:rPr>
              <a:t>Binsted</a:t>
            </a:r>
            <a:r>
              <a:rPr lang="en-US" altLang="en-US" sz="1000" dirty="0">
                <a:solidFill>
                  <a:srgbClr val="000000"/>
                </a:solidFill>
                <a:latin typeface="+mn-lt"/>
              </a:rPr>
              <a:t>. 2021. “Agricultural impacts of sustainable water use in the United States.” </a:t>
            </a:r>
            <a:r>
              <a:rPr lang="en-US" altLang="en-US" sz="1000" i="1" dirty="0">
                <a:solidFill>
                  <a:srgbClr val="000000"/>
                </a:solidFill>
                <a:latin typeface="+mn-lt"/>
              </a:rPr>
              <a:t>Scientific reports, </a:t>
            </a:r>
            <a:r>
              <a:rPr lang="en-US" altLang="en-US" sz="1000" dirty="0">
                <a:solidFill>
                  <a:srgbClr val="000000"/>
                </a:solidFill>
                <a:latin typeface="+mn-lt"/>
              </a:rPr>
              <a:t>11(1</a:t>
            </a:r>
            <a:r>
              <a:rPr lang="en-US" altLang="en-US" sz="1000">
                <a:solidFill>
                  <a:srgbClr val="000000"/>
                </a:solidFill>
                <a:latin typeface="+mn-lt"/>
              </a:rPr>
              <a:t>): 1–9</a:t>
            </a:r>
            <a:r>
              <a:rPr lang="en-US" altLang="en-US" sz="1000" dirty="0">
                <a:solidFill>
                  <a:srgbClr val="000000"/>
                </a:solidFill>
                <a:latin typeface="+mn-lt"/>
              </a:rPr>
              <a:t>.  [DOI: 10.1038/s41598-021-96243-5]</a:t>
            </a:r>
          </a:p>
        </p:txBody>
      </p:sp>
      <p:sp>
        <p:nvSpPr>
          <p:cNvPr id="3078" name="TextBox 9"/>
          <p:cNvSpPr txBox="1">
            <a:spLocks noChangeArrowheads="1"/>
          </p:cNvSpPr>
          <p:nvPr/>
        </p:nvSpPr>
        <p:spPr bwMode="auto">
          <a:xfrm>
            <a:off x="4359772" y="4990424"/>
            <a:ext cx="454492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200" b="1" dirty="0">
                <a:solidFill>
                  <a:srgbClr val="0000FF"/>
                </a:solidFill>
                <a:latin typeface="Arial"/>
                <a:cs typeface="Arial"/>
              </a:rPr>
              <a:t>Agricultural production in the United States will shift from the Central and Southwest regions to the Pacific Northwest and the East Coast by the end of the century in response to nonrenewable groundwater use constraints and water sector pricing changes. </a:t>
            </a:r>
          </a:p>
        </p:txBody>
      </p:sp>
    </p:spTree>
    <p:extLst>
      <p:ext uri="{BB962C8B-B14F-4D97-AF65-F5344CB8AC3E}">
        <p14:creationId xmlns:p14="http://schemas.microsoft.com/office/powerpoint/2010/main" val="42521260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9137</TotalTime>
  <Words>229</Words>
  <Application>Microsoft Office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Graham, Neal T</dc:creator>
  <cp:lastModifiedBy>Mundy, Beth E</cp:lastModifiedBy>
  <cp:revision>4</cp:revision>
  <dcterms:created xsi:type="dcterms:W3CDTF">2021-10-22T00:17:20Z</dcterms:created>
  <dcterms:modified xsi:type="dcterms:W3CDTF">2021-11-09T00:17:44Z</dcterms:modified>
</cp:coreProperties>
</file>