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1" autoAdjust="0"/>
    <p:restoredTop sz="94599" autoAdjust="0"/>
  </p:normalViewPr>
  <p:slideViewPr>
    <p:cSldViewPr snapToGrid="0" snapToObjects="1">
      <p:cViewPr varScale="1">
        <p:scale>
          <a:sx n="112" d="100"/>
          <a:sy n="112" d="100"/>
        </p:scale>
        <p:origin x="1720" y="19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4"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4"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52"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
        <p:nvSpPr>
          <p:cNvPr id="14" name="Picture Placeholder 51"/>
          <p:cNvSpPr>
            <a:spLocks noGrp="1"/>
          </p:cNvSpPr>
          <p:nvPr>
            <p:ph type="pic" sz="quarter" idx="37"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12"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5672" y="6354776"/>
            <a:ext cx="1416362" cy="441905"/>
          </a:xfrm>
          <a:prstGeom prst="rect">
            <a:avLst/>
          </a:prstGeom>
        </p:spPr>
      </p:pic>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Significance and Impact</a:t>
            </a:r>
            <a:endParaRPr lang="en-US" dirty="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 y="-4627"/>
            <a:ext cx="9130004" cy="708660"/>
          </a:xfrm>
        </p:spPr>
        <p:txBody>
          <a:bodyPr/>
          <a:lstStyle/>
          <a:p>
            <a:r>
              <a:rPr lang="en-US" sz="2000" b="0" dirty="0"/>
              <a:t>Simulating and Evaluating Atmospheric River Induced Precipitation Extremes along the US Pacific Coast: Case Studies from 1980‐2017</a:t>
            </a:r>
            <a:endParaRPr lang="en-US" sz="2000" dirty="0"/>
          </a:p>
        </p:txBody>
      </p:sp>
      <p:sp>
        <p:nvSpPr>
          <p:cNvPr id="4" name="Text Placeholder 3"/>
          <p:cNvSpPr>
            <a:spLocks noGrp="1"/>
          </p:cNvSpPr>
          <p:nvPr>
            <p:ph type="body" sz="quarter" idx="26"/>
          </p:nvPr>
        </p:nvSpPr>
        <p:spPr>
          <a:xfrm>
            <a:off x="-13879" y="5623232"/>
            <a:ext cx="3701928" cy="544574"/>
          </a:xfrm>
        </p:spPr>
        <p:txBody>
          <a:bodyPr/>
          <a:lstStyle/>
          <a:p>
            <a:r>
              <a:rPr lang="en-US" sz="800" b="1" dirty="0"/>
              <a:t>Huang, X., </a:t>
            </a:r>
            <a:r>
              <a:rPr lang="en-US" sz="800" dirty="0"/>
              <a:t>Swain, D.L., Walton, D.B., Stevenson, S. and Hall, A.D. (2020), Simulating and Evaluating Atmospheric River Induced Precipitation Extremes along the US Pacific Coast: Case Studies from 1980‐2017. </a:t>
            </a:r>
            <a:r>
              <a:rPr lang="en-US" sz="800" i="1" dirty="0"/>
              <a:t>Journal of Geophysical Research: Atmospheres</a:t>
            </a:r>
            <a:r>
              <a:rPr lang="en-US" sz="800" dirty="0"/>
              <a:t>, p.e2019JD031554.</a:t>
            </a:r>
          </a:p>
        </p:txBody>
      </p:sp>
      <p:sp>
        <p:nvSpPr>
          <p:cNvPr id="5" name="Text Placeholder 4"/>
          <p:cNvSpPr>
            <a:spLocks noGrp="1"/>
          </p:cNvSpPr>
          <p:nvPr>
            <p:ph type="body" sz="quarter" idx="30"/>
          </p:nvPr>
        </p:nvSpPr>
        <p:spPr>
          <a:xfrm>
            <a:off x="3254855" y="1122558"/>
            <a:ext cx="5786275" cy="1227194"/>
          </a:xfrm>
        </p:spPr>
        <p:txBody>
          <a:bodyPr/>
          <a:lstStyle/>
          <a:p>
            <a:pPr algn="just"/>
            <a:r>
              <a:rPr lang="en-US" sz="1200" dirty="0"/>
              <a:t>In this study, we investigate  the enhanced value of high-resolution downscaling as it pertains specifically to AR-related precipitation extremes, using a highly targeted, individual storm-based case study approach that leverages a multiscale modeling framework. Our efforts target the most extreme historical AR events across the U.S. West Coast between 1980 and 2017 most of which were storms that had notable societal impacts. </a:t>
            </a:r>
          </a:p>
          <a:p>
            <a:pPr algn="just"/>
            <a:endParaRPr lang="en-US" sz="1200" dirty="0"/>
          </a:p>
        </p:txBody>
      </p:sp>
      <p:sp>
        <p:nvSpPr>
          <p:cNvPr id="6" name="Text Placeholder 5"/>
          <p:cNvSpPr>
            <a:spLocks noGrp="1"/>
          </p:cNvSpPr>
          <p:nvPr>
            <p:ph type="body" sz="quarter" idx="34"/>
          </p:nvPr>
        </p:nvSpPr>
        <p:spPr>
          <a:xfrm>
            <a:off x="3254855" y="2641147"/>
            <a:ext cx="5786276" cy="1380687"/>
          </a:xfrm>
        </p:spPr>
        <p:txBody>
          <a:bodyPr/>
          <a:lstStyle/>
          <a:p>
            <a:pPr algn="just"/>
            <a:r>
              <a:rPr lang="en-US" sz="1200" dirty="0"/>
              <a:t>High-resolution modeling captures key characteristics of extreme atmospheric rivers and well reproduces heavy precipitation and associated meteorological features. Targeted simulations can advance the studying of climatic extreme changes to a warming climate, with the potential to provide watershed-specific projections of heavy precipitation events contributing to considerable relevance—from short-term forecast-informed reservoir operations to long-term climate adaptation activities. </a:t>
            </a:r>
          </a:p>
          <a:p>
            <a:pPr algn="just"/>
            <a:endParaRPr lang="en-US" sz="1200" dirty="0"/>
          </a:p>
        </p:txBody>
      </p:sp>
      <p:sp>
        <p:nvSpPr>
          <p:cNvPr id="7" name="Text Placeholder 6"/>
          <p:cNvSpPr>
            <a:spLocks noGrp="1"/>
          </p:cNvSpPr>
          <p:nvPr>
            <p:ph type="body" sz="quarter" idx="35"/>
          </p:nvPr>
        </p:nvSpPr>
        <p:spPr>
          <a:xfrm>
            <a:off x="3453703" y="4218451"/>
            <a:ext cx="5587428" cy="1943791"/>
          </a:xfrm>
        </p:spPr>
        <p:txBody>
          <a:bodyPr>
            <a:noAutofit/>
          </a:bodyPr>
          <a:lstStyle/>
          <a:p>
            <a:pPr algn="just">
              <a:buFont typeface="Wingdings" pitchFamily="2" charset="2"/>
              <a:buChar char="Ø"/>
            </a:pPr>
            <a:r>
              <a:rPr lang="en-US" sz="1200" dirty="0"/>
              <a:t>A targeted selection of the most intense historical AR events making landfall on the U.S. west coast are selected using an object-oriented AR detection approach. </a:t>
            </a:r>
          </a:p>
          <a:p>
            <a:pPr algn="just">
              <a:buFont typeface="Wingdings" pitchFamily="2" charset="2"/>
              <a:buChar char="Ø"/>
            </a:pPr>
            <a:r>
              <a:rPr lang="en-US" sz="1200" dirty="0"/>
              <a:t>Dynamically downscaled these events, using nested WRF simulations to examine extreme precipitation and other relevant fine-scale thermodynamic and kinematic quantities event by event. </a:t>
            </a:r>
          </a:p>
          <a:p>
            <a:pPr algn="just">
              <a:buFont typeface="Wingdings" pitchFamily="2" charset="2"/>
              <a:buChar char="Ø"/>
            </a:pPr>
            <a:r>
              <a:rPr lang="en-US" sz="1200" dirty="0"/>
              <a:t>Insights into the importance of fine spatial resolution in the representation of precipitation and water vapor transport extrema—as well as resolution-dependent drivers in topographically complex regions; Differing effects of model horizontal resolution and improved resolution of complex topography.</a:t>
            </a:r>
          </a:p>
        </p:txBody>
      </p:sp>
      <p:sp>
        <p:nvSpPr>
          <p:cNvPr id="8" name="Text Placeholder 7"/>
          <p:cNvSpPr>
            <a:spLocks noGrp="1"/>
          </p:cNvSpPr>
          <p:nvPr>
            <p:ph type="body" sz="quarter" idx="36"/>
          </p:nvPr>
        </p:nvSpPr>
        <p:spPr>
          <a:xfrm>
            <a:off x="-10248" y="5380153"/>
            <a:ext cx="3373437" cy="246063"/>
          </a:xfrm>
        </p:spPr>
        <p:txBody>
          <a:bodyPr/>
          <a:lstStyle/>
          <a:p>
            <a:r>
              <a:rPr lang="en-US" sz="800" b="0" dirty="0"/>
              <a:t>Shared Data: http://</a:t>
            </a:r>
            <a:r>
              <a:rPr lang="en-US" sz="800" b="0" dirty="0" err="1"/>
              <a:t>portal.nersc.gov</a:t>
            </a:r>
            <a:r>
              <a:rPr lang="en-US" sz="800" b="0" dirty="0"/>
              <a:t>/ project/m2637/ARs </a:t>
            </a:r>
          </a:p>
        </p:txBody>
      </p:sp>
      <p:pic>
        <p:nvPicPr>
          <p:cNvPr id="11" name="Picture Placeholder 10"/>
          <p:cNvPicPr>
            <a:picLocks noGrp="1" noChangeAspect="1"/>
          </p:cNvPicPr>
          <p:nvPr>
            <p:ph type="pic" sz="quarter" idx="37"/>
          </p:nvPr>
        </p:nvPicPr>
        <p:blipFill>
          <a:blip r:embed="rId2"/>
          <a:srcRect l="-122770" r="-122770"/>
          <a:stretch>
            <a:fillRect/>
          </a:stretch>
        </p:blipFill>
        <p:spPr>
          <a:xfrm>
            <a:off x="5186541" y="6290175"/>
            <a:ext cx="3701928" cy="510675"/>
          </a:xfrm>
        </p:spPr>
      </p:pic>
      <p:pic>
        <p:nvPicPr>
          <p:cNvPr id="3" name="Picture 2">
            <a:extLst>
              <a:ext uri="{FF2B5EF4-FFF2-40B4-BE49-F238E27FC236}">
                <a16:creationId xmlns:a16="http://schemas.microsoft.com/office/drawing/2014/main" id="{CC4BAD19-D9B7-3E42-9C16-DF9BCC3F3AEB}"/>
              </a:ext>
            </a:extLst>
          </p:cNvPr>
          <p:cNvPicPr>
            <a:picLocks noChangeAspect="1"/>
          </p:cNvPicPr>
          <p:nvPr/>
        </p:nvPicPr>
        <p:blipFill>
          <a:blip r:embed="rId3"/>
          <a:stretch>
            <a:fillRect/>
          </a:stretch>
        </p:blipFill>
        <p:spPr>
          <a:xfrm>
            <a:off x="45569" y="872267"/>
            <a:ext cx="2452389" cy="1881686"/>
          </a:xfrm>
          <a:prstGeom prst="rect">
            <a:avLst/>
          </a:prstGeom>
        </p:spPr>
      </p:pic>
      <p:sp>
        <p:nvSpPr>
          <p:cNvPr id="10" name="Content Placeholder 9">
            <a:extLst>
              <a:ext uri="{FF2B5EF4-FFF2-40B4-BE49-F238E27FC236}">
                <a16:creationId xmlns:a16="http://schemas.microsoft.com/office/drawing/2014/main" id="{5AF2DAF0-905B-8140-ADB9-43DB1D50EFFA}"/>
              </a:ext>
            </a:extLst>
          </p:cNvPr>
          <p:cNvSpPr>
            <a:spLocks noGrp="1"/>
          </p:cNvSpPr>
          <p:nvPr>
            <p:ph sz="quarter" idx="31"/>
          </p:nvPr>
        </p:nvSpPr>
        <p:spPr>
          <a:xfrm>
            <a:off x="-2375575" y="779816"/>
            <a:ext cx="3350984" cy="4771004"/>
          </a:xfrm>
        </p:spPr>
        <p:txBody>
          <a:bodyPr/>
          <a:lstStyle/>
          <a:p>
            <a:endParaRPr lang="en-US" dirty="0"/>
          </a:p>
        </p:txBody>
      </p:sp>
      <p:sp>
        <p:nvSpPr>
          <p:cNvPr id="14" name="Rectangle 13">
            <a:extLst>
              <a:ext uri="{FF2B5EF4-FFF2-40B4-BE49-F238E27FC236}">
                <a16:creationId xmlns:a16="http://schemas.microsoft.com/office/drawing/2014/main" id="{180BAE35-8431-E649-93E7-3C9B1D72E666}"/>
              </a:ext>
            </a:extLst>
          </p:cNvPr>
          <p:cNvSpPr/>
          <p:nvPr/>
        </p:nvSpPr>
        <p:spPr>
          <a:xfrm>
            <a:off x="251460" y="3258398"/>
            <a:ext cx="3053058" cy="369332"/>
          </a:xfrm>
          <a:prstGeom prst="rect">
            <a:avLst/>
          </a:prstGeom>
        </p:spPr>
        <p:txBody>
          <a:bodyPr wrap="square">
            <a:spAutoFit/>
          </a:bodyPr>
          <a:lstStyle/>
          <a:p>
            <a:pPr algn="ctr"/>
            <a:r>
              <a:rPr lang="en-US" sz="900" dirty="0">
                <a:latin typeface="Arial" panose="020B0604020202020204" pitchFamily="34" charset="0"/>
                <a:cs typeface="Arial" panose="020B0604020202020204" pitchFamily="34" charset="0"/>
              </a:rPr>
              <a:t>Simulated integrated vapor transport (IVT) (kg/m/s) from selected extreme AR events in each region.</a:t>
            </a:r>
          </a:p>
        </p:txBody>
      </p:sp>
      <p:pic>
        <p:nvPicPr>
          <p:cNvPr id="16" name="Picture 15">
            <a:extLst>
              <a:ext uri="{FF2B5EF4-FFF2-40B4-BE49-F238E27FC236}">
                <a16:creationId xmlns:a16="http://schemas.microsoft.com/office/drawing/2014/main" id="{DD545638-4D30-5F42-AAAA-DD47A35DFC71}"/>
              </a:ext>
            </a:extLst>
          </p:cNvPr>
          <p:cNvPicPr>
            <a:picLocks noChangeAspect="1"/>
          </p:cNvPicPr>
          <p:nvPr/>
        </p:nvPicPr>
        <p:blipFill>
          <a:blip r:embed="rId4"/>
          <a:stretch>
            <a:fillRect/>
          </a:stretch>
        </p:blipFill>
        <p:spPr>
          <a:xfrm>
            <a:off x="1324926" y="837926"/>
            <a:ext cx="2128777" cy="3183909"/>
          </a:xfrm>
          <a:prstGeom prst="rect">
            <a:avLst/>
          </a:prstGeom>
        </p:spPr>
      </p:pic>
      <p:pic>
        <p:nvPicPr>
          <p:cNvPr id="17" name="Picture 16">
            <a:extLst>
              <a:ext uri="{FF2B5EF4-FFF2-40B4-BE49-F238E27FC236}">
                <a16:creationId xmlns:a16="http://schemas.microsoft.com/office/drawing/2014/main" id="{750961C7-D13C-B74C-AE36-F35FE23911D5}"/>
              </a:ext>
            </a:extLst>
          </p:cNvPr>
          <p:cNvPicPr>
            <a:picLocks noChangeAspect="1"/>
          </p:cNvPicPr>
          <p:nvPr/>
        </p:nvPicPr>
        <p:blipFill>
          <a:blip r:embed="rId5"/>
          <a:stretch>
            <a:fillRect/>
          </a:stretch>
        </p:blipFill>
        <p:spPr>
          <a:xfrm>
            <a:off x="13996" y="4126908"/>
            <a:ext cx="3256371" cy="1080002"/>
          </a:xfrm>
          <a:prstGeom prst="rect">
            <a:avLst/>
          </a:prstGeom>
        </p:spPr>
      </p:pic>
    </p:spTree>
    <p:extLst>
      <p:ext uri="{BB962C8B-B14F-4D97-AF65-F5344CB8AC3E}">
        <p14:creationId xmlns:p14="http://schemas.microsoft.com/office/powerpoint/2010/main" val="328065791"/>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2029</TotalTime>
  <Words>344</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Wingdings</vt:lpstr>
      <vt:lpstr>Other EESA Highlights (not DOE-SC)</vt:lpstr>
      <vt:lpstr>DOE-SC EESA Highlights</vt:lpstr>
      <vt:lpstr>Horizonal Img_DOE-SC EESA Highlights</vt:lpstr>
      <vt:lpstr>Simulating and Evaluating Atmospheric River Induced Precipitation Extremes along the US Pacific Coast: Case Studies from 1980‐2017</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110</cp:revision>
  <dcterms:created xsi:type="dcterms:W3CDTF">2016-02-10T19:06:12Z</dcterms:created>
  <dcterms:modified xsi:type="dcterms:W3CDTF">2020-02-20T00:05:35Z</dcterms:modified>
</cp:coreProperties>
</file>