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65" r:id="rId1"/>
  </p:sldMasterIdLst>
  <p:notesMasterIdLst>
    <p:notesMasterId r:id="rId3"/>
  </p:notesMasterIdLst>
  <p:handoutMasterIdLst>
    <p:handoutMasterId r:id="rId4"/>
  </p:handoutMasterIdLst>
  <p:sldIdLst>
    <p:sldId id="523" r:id="rId2"/>
  </p:sldIdLst>
  <p:sldSz cx="9144000" cy="6858000" type="screen4x3"/>
  <p:notesSz cx="6934200" cy="92329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5">
          <p15:clr>
            <a:srgbClr val="A4A3A4"/>
          </p15:clr>
        </p15:guide>
        <p15:guide id="2" pos="29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8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23579C"/>
    <a:srgbClr val="566B9A"/>
    <a:srgbClr val="436C9A"/>
    <a:srgbClr val="37597F"/>
    <a:srgbClr val="314F71"/>
    <a:srgbClr val="1F3C56"/>
    <a:srgbClr val="00518E"/>
    <a:srgbClr val="09467D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4" autoAdjust="0"/>
    <p:restoredTop sz="92626" autoAdjust="0"/>
  </p:normalViewPr>
  <p:slideViewPr>
    <p:cSldViewPr snapToGrid="0">
      <p:cViewPr>
        <p:scale>
          <a:sx n="140" d="100"/>
          <a:sy n="140" d="100"/>
        </p:scale>
        <p:origin x="848" y="-1048"/>
      </p:cViewPr>
      <p:guideLst>
        <p:guide orient="horz" pos="525"/>
        <p:guide pos="29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Objects="1">
      <p:cViewPr varScale="1">
        <p:scale>
          <a:sx n="47" d="100"/>
          <a:sy n="47" d="100"/>
        </p:scale>
        <p:origin x="-2122" y="-101"/>
      </p:cViewPr>
      <p:guideLst>
        <p:guide orient="horz" pos="2908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645"/>
          </a:xfrm>
          <a:prstGeom prst="rect">
            <a:avLst/>
          </a:prstGeom>
        </p:spPr>
        <p:txBody>
          <a:bodyPr vert="horz" lIns="92371" tIns="46186" rIns="92371" bIns="46186" rtlCol="0"/>
          <a:lstStyle>
            <a:lvl1pPr algn="l">
              <a:defRPr sz="1100"/>
            </a:lvl1pPr>
          </a:lstStyle>
          <a:p>
            <a:endParaRPr lang="en-US" dirty="0">
              <a:latin typeface="Arial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775" y="0"/>
            <a:ext cx="3004820" cy="461645"/>
          </a:xfrm>
          <a:prstGeom prst="rect">
            <a:avLst/>
          </a:prstGeom>
        </p:spPr>
        <p:txBody>
          <a:bodyPr vert="horz" lIns="92371" tIns="46186" rIns="92371" bIns="46186" rtlCol="0"/>
          <a:lstStyle>
            <a:lvl1pPr algn="r">
              <a:defRPr sz="1100"/>
            </a:lvl1pPr>
          </a:lstStyle>
          <a:p>
            <a:fld id="{7A1D2F2F-8618-2143-A89B-2D6D3F007EBC}" type="datetimeFigureOut">
              <a:rPr lang="en-US" smtClean="0">
                <a:latin typeface="Arial"/>
              </a:rPr>
              <a:pPr/>
              <a:t>3/19/21</a:t>
            </a:fld>
            <a:endParaRPr lang="en-US" dirty="0">
              <a:latin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69653"/>
            <a:ext cx="3004820" cy="461645"/>
          </a:xfrm>
          <a:prstGeom prst="rect">
            <a:avLst/>
          </a:prstGeom>
        </p:spPr>
        <p:txBody>
          <a:bodyPr vert="horz" lIns="92371" tIns="46186" rIns="92371" bIns="46186" rtlCol="0" anchor="b"/>
          <a:lstStyle>
            <a:lvl1pPr algn="l">
              <a:defRPr sz="1100"/>
            </a:lvl1pPr>
          </a:lstStyle>
          <a:p>
            <a:endParaRPr lang="en-US" dirty="0">
              <a:latin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775" y="8769653"/>
            <a:ext cx="3004820" cy="461645"/>
          </a:xfrm>
          <a:prstGeom prst="rect">
            <a:avLst/>
          </a:prstGeom>
        </p:spPr>
        <p:txBody>
          <a:bodyPr vert="horz" lIns="92371" tIns="46186" rIns="92371" bIns="46186" rtlCol="0" anchor="b"/>
          <a:lstStyle>
            <a:lvl1pPr algn="r">
              <a:defRPr sz="1100"/>
            </a:lvl1pPr>
          </a:lstStyle>
          <a:p>
            <a:fld id="{CE221CE3-F987-1944-AB66-8BE5522C5EC6}" type="slidenum">
              <a:rPr lang="en-US" smtClean="0">
                <a:latin typeface="Arial"/>
              </a:rPr>
              <a:pPr/>
              <a:t>‹#›</a:t>
            </a:fld>
            <a:endParaRPr lang="en-US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28481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645"/>
          </a:xfrm>
          <a:prstGeom prst="rect">
            <a:avLst/>
          </a:prstGeom>
        </p:spPr>
        <p:txBody>
          <a:bodyPr vert="horz" lIns="92371" tIns="46186" rIns="92371" bIns="46186" rtlCol="0"/>
          <a:lstStyle>
            <a:lvl1pPr algn="l">
              <a:defRPr sz="11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645"/>
          </a:xfrm>
          <a:prstGeom prst="rect">
            <a:avLst/>
          </a:prstGeom>
        </p:spPr>
        <p:txBody>
          <a:bodyPr vert="horz" lIns="92371" tIns="46186" rIns="92371" bIns="46186" rtlCol="0"/>
          <a:lstStyle>
            <a:lvl1pPr algn="r">
              <a:defRPr sz="1100">
                <a:latin typeface="Arial"/>
              </a:defRPr>
            </a:lvl1pPr>
          </a:lstStyle>
          <a:p>
            <a:fld id="{D8B0A143-2353-BE4A-A6C4-57C9AE3FBC68}" type="datetimeFigureOut">
              <a:rPr lang="en-US" smtClean="0"/>
              <a:pPr/>
              <a:t>3/19/21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71" tIns="46186" rIns="92371" bIns="4618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85628"/>
            <a:ext cx="5547360" cy="4154805"/>
          </a:xfrm>
          <a:prstGeom prst="rect">
            <a:avLst/>
          </a:prstGeom>
        </p:spPr>
        <p:txBody>
          <a:bodyPr vert="horz" lIns="92371" tIns="46186" rIns="92371" bIns="46186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9653"/>
            <a:ext cx="3004820" cy="461645"/>
          </a:xfrm>
          <a:prstGeom prst="rect">
            <a:avLst/>
          </a:prstGeom>
        </p:spPr>
        <p:txBody>
          <a:bodyPr vert="horz" lIns="92371" tIns="46186" rIns="92371" bIns="46186" rtlCol="0" anchor="b"/>
          <a:lstStyle>
            <a:lvl1pPr algn="l">
              <a:defRPr sz="11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5" y="8769653"/>
            <a:ext cx="3004820" cy="461645"/>
          </a:xfrm>
          <a:prstGeom prst="rect">
            <a:avLst/>
          </a:prstGeom>
        </p:spPr>
        <p:txBody>
          <a:bodyPr vert="horz" lIns="92371" tIns="46186" rIns="92371" bIns="46186" rtlCol="0" anchor="b"/>
          <a:lstStyle>
            <a:lvl1pPr algn="r">
              <a:defRPr sz="1100">
                <a:latin typeface="Arial"/>
              </a:defRPr>
            </a:lvl1pPr>
          </a:lstStyle>
          <a:p>
            <a:fld id="{4CFDF800-FE0E-A944-8AC1-D57C07B352F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7650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FDF800-FE0E-A944-8AC1-D57C07B352F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563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BA3D2A3-E316-5B4D-B559-0EBDF6B137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3575304"/>
            <a:ext cx="9144000" cy="27432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bg1"/>
              </a:gs>
            </a:gsLst>
            <a:lin ang="2700000" scaled="1"/>
            <a:tileRect/>
          </a:gradFill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6D9C9D9-72EC-6D46-9AAD-E59A139F1299}"/>
              </a:ext>
            </a:extLst>
          </p:cNvPr>
          <p:cNvSpPr/>
          <p:nvPr userDrawn="1"/>
        </p:nvSpPr>
        <p:spPr bwMode="auto">
          <a:xfrm>
            <a:off x="-378" y="3193257"/>
            <a:ext cx="9144378" cy="102842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  <a:lumMod val="0"/>
                  <a:lumOff val="100000"/>
                </a:schemeClr>
              </a:gs>
              <a:gs pos="51000">
                <a:schemeClr val="bg1"/>
              </a:gs>
            </a:gsLst>
            <a:lin ang="16200000" scaled="1"/>
            <a:tileRect/>
          </a:gradFill>
          <a:ln>
            <a:noFill/>
            <a:headEnd/>
            <a:tailEnd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b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-378" y="6316956"/>
            <a:ext cx="9144000" cy="544880"/>
          </a:xfrm>
          <a:prstGeom prst="rect">
            <a:avLst/>
          </a:prstGeom>
          <a:gradFill flip="none" rotWithShape="1">
            <a:gsLst>
              <a:gs pos="0">
                <a:srgbClr val="294861"/>
              </a:gs>
              <a:gs pos="46000">
                <a:schemeClr val="accent1">
                  <a:lumMod val="50000"/>
                </a:schemeClr>
              </a:gs>
              <a:gs pos="100000">
                <a:srgbClr val="4388B8"/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>
              <a:latin typeface="Arial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457200" y="565126"/>
            <a:ext cx="8229600" cy="1447576"/>
          </a:xfrm>
        </p:spPr>
        <p:txBody>
          <a:bodyPr anchor="b" anchorCtr="0"/>
          <a:lstStyle>
            <a:lvl1pPr>
              <a:lnSpc>
                <a:spcPts val="3800"/>
              </a:lnSpc>
              <a:defRPr sz="3600" b="1" i="0">
                <a:solidFill>
                  <a:schemeClr val="accent1">
                    <a:lumMod val="75000"/>
                  </a:schemeClr>
                </a:solidFill>
                <a:effectLst/>
                <a:latin typeface="Arial"/>
                <a:cs typeface="Arial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57201" y="2024863"/>
            <a:ext cx="5629274" cy="369888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buNone/>
              <a:defRPr sz="2000" b="0">
                <a:latin typeface="Arial"/>
                <a:cs typeface="Arial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68386" y="6416000"/>
            <a:ext cx="4503614" cy="43550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algn="l" defTabSz="457200" rtl="0" eaLnBrk="1" latinLnBrk="0" hangingPunct="1">
              <a:lnSpc>
                <a:spcPct val="90000"/>
              </a:lnSpc>
              <a:spcAft>
                <a:spcPts val="300"/>
              </a:spcAft>
            </a:pPr>
            <a:r>
              <a:rPr lang="en-US" sz="800" kern="1200" dirty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  <a:t>LLNL-PRES-XXXXXX</a:t>
            </a:r>
          </a:p>
          <a:p>
            <a:pPr marL="0" algn="l" defTabSz="457200" rtl="0" eaLnBrk="1" latinLnBrk="0" hangingPunct="1">
              <a:lnSpc>
                <a:spcPct val="90000"/>
              </a:lnSpc>
              <a:spcAft>
                <a:spcPts val="600"/>
              </a:spcAft>
            </a:pPr>
            <a:r>
              <a:rPr lang="en-US" sz="700" kern="1200" dirty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  <a:t>This work was performed under the auspices of the</a:t>
            </a:r>
            <a:r>
              <a:rPr lang="en-US" sz="700" kern="1200" baseline="0" dirty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  <a:t> </a:t>
            </a:r>
            <a:r>
              <a:rPr lang="en-US" sz="700" kern="1200" dirty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  <a:t>U.S. Department of Energy by Lawrence Livermore National Laboratory under contract DE-AC52-07NA27344.</a:t>
            </a:r>
            <a:r>
              <a:rPr lang="en-US" sz="700" kern="1200" baseline="0" dirty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  <a:t> </a:t>
            </a:r>
            <a:r>
              <a:rPr lang="en-US" sz="700" kern="1200" dirty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  <a:t>Lawrence Livermore National Security, LLC</a:t>
            </a:r>
          </a:p>
        </p:txBody>
      </p:sp>
      <p:pic>
        <p:nvPicPr>
          <p:cNvPr id="18" name="Picture 17" descr="LLNL_Logo_WHT-LRG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57062" y="6446832"/>
            <a:ext cx="1865376" cy="314705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>
          <a:xfrm>
            <a:off x="0" y="0"/>
            <a:ext cx="9144000" cy="112889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1" y="3096715"/>
            <a:ext cx="4572000" cy="477838"/>
          </a:xfrm>
        </p:spPr>
        <p:txBody>
          <a:bodyPr rIns="182880" anchor="b" anchorCtr="0">
            <a:noAutofit/>
          </a:bodyPr>
          <a:lstStyle>
            <a:lvl1pPr marL="57150" indent="0" algn="r">
              <a:spcBef>
                <a:spcPts val="0"/>
              </a:spcBef>
              <a:buNone/>
              <a:defRPr sz="1600" b="0"/>
            </a:lvl1pPr>
            <a:lvl2pPr marL="342900" indent="0" algn="r">
              <a:buNone/>
              <a:defRPr sz="1600" b="0"/>
            </a:lvl2pPr>
            <a:lvl3pPr marL="628650" indent="0" algn="r">
              <a:buNone/>
              <a:defRPr sz="1600" b="0"/>
            </a:lvl3pPr>
            <a:lvl4pPr marL="857250" indent="0" algn="r">
              <a:buNone/>
              <a:defRPr sz="1600" b="0"/>
            </a:lvl4pPr>
            <a:lvl5pPr marL="1085850" indent="0" algn="r">
              <a:buNone/>
              <a:defRPr sz="1600" b="0"/>
            </a:lvl5pPr>
          </a:lstStyle>
          <a:p>
            <a:pPr lvl="0"/>
            <a:r>
              <a:rPr lang="en-US" dirty="0"/>
              <a:t>Authors Name</a:t>
            </a:r>
          </a:p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999365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end page">
    <p:bg>
      <p:bgPr>
        <a:solidFill>
          <a:srgbClr val="0F4F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LNL_Logo_WHT-LRG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1852" y="5437487"/>
            <a:ext cx="3602736" cy="607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92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89766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0" bIns="0"/>
          <a:lstStyle>
            <a:lvl1pPr eaLnBrk="1" latinLnBrk="0" hangingPunct="1">
              <a:spcBef>
                <a:spcPts val="1800"/>
              </a:spcBef>
              <a:spcAft>
                <a:spcPts val="0"/>
              </a:spcAft>
              <a:defRPr/>
            </a:lvl1pPr>
            <a:lvl2pPr eaLnBrk="1" latinLnBrk="0" hangingPunct="1">
              <a:spcAft>
                <a:spcPts val="0"/>
              </a:spcAft>
              <a:defRPr/>
            </a:lvl2pPr>
            <a:lvl3pPr eaLnBrk="1" latinLnBrk="0" hangingPunct="1">
              <a:spcAft>
                <a:spcPts val="0"/>
              </a:spcAft>
              <a:defRPr/>
            </a:lvl3pPr>
            <a:lvl4pPr eaLnBrk="1" latinLnBrk="0" hangingPunct="1">
              <a:spcAft>
                <a:spcPts val="0"/>
              </a:spcAft>
              <a:defRPr/>
            </a:lvl4pPr>
            <a:lvl5pPr eaLnBrk="1" latinLnBrk="0" hangingPunct="1">
              <a:spcAft>
                <a:spcPts val="0"/>
              </a:spcAft>
              <a:defRPr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219509"/>
            <a:ext cx="8229600" cy="1008771"/>
          </a:xfrm>
          <a:prstGeom prst="rect">
            <a:avLst/>
          </a:prstGeom>
          <a:effectLst/>
        </p:spPr>
        <p:txBody>
          <a:bodyPr vert="horz" lIns="0" rIns="45720" rtlCol="0" anchor="ctr" anchorCtr="0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6773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with side-text-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0000"/>
              </a:lnSpc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5826" y="1436688"/>
            <a:ext cx="3968496" cy="4881532"/>
          </a:xfrm>
        </p:spPr>
        <p:txBody>
          <a:bodyPr/>
          <a:lstStyle>
            <a:lvl1pPr>
              <a:spcBef>
                <a:spcPts val="1200"/>
              </a:spcBef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694803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with side-text-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0000"/>
              </a:lnSpc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726214" y="1436688"/>
            <a:ext cx="3968496" cy="4881532"/>
          </a:xfrm>
        </p:spPr>
        <p:txBody>
          <a:bodyPr/>
          <a:lstStyle>
            <a:lvl1pPr>
              <a:spcBef>
                <a:spcPts val="1200"/>
              </a:spcBef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85497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with side-by-s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0000"/>
              </a:lnSpc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5826" y="1436688"/>
            <a:ext cx="3968496" cy="4881532"/>
          </a:xfrm>
        </p:spPr>
        <p:txBody>
          <a:bodyPr/>
          <a:lstStyle>
            <a:lvl1pPr>
              <a:spcBef>
                <a:spcPts val="1200"/>
              </a:spcBef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718649" y="1436688"/>
            <a:ext cx="3968496" cy="4881532"/>
          </a:xfrm>
        </p:spPr>
        <p:txBody>
          <a:bodyPr/>
          <a:lstStyle>
            <a:lvl1pPr>
              <a:spcBef>
                <a:spcPts val="1200"/>
              </a:spcBef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021069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Full Imag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34904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" y="2"/>
            <a:ext cx="9143999" cy="1228907"/>
          </a:xfrm>
          <a:solidFill>
            <a:schemeClr val="bg1"/>
          </a:solidFill>
          <a:effectLst/>
        </p:spPr>
        <p:txBody>
          <a:bodyPr vert="horz" lIns="457200" rIns="45720" rtlCol="0" anchor="ctr" anchorCtr="0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marL="233363" indent="0" algn="l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en-US" sz="3200" b="1" kern="12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222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34904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373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4574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1524"/>
            <a:ext cx="8229600" cy="490688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0136"/>
            <a:ext cx="8229600" cy="1005840"/>
          </a:xfrm>
          <a:prstGeom prst="rect">
            <a:avLst/>
          </a:prstGeom>
          <a:effectLst/>
        </p:spPr>
        <p:txBody>
          <a:bodyPr vert="horz" lIns="0" rIns="45720" rtlCol="0" anchor="ctr" anchorCtr="0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-6058" y="1325604"/>
            <a:ext cx="9150059" cy="0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5841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</p:sldLayoutIdLst>
  <p:hf hdr="0" ftr="0" dt="0"/>
  <p:txStyles>
    <p:titleStyle>
      <a:lvl1pPr algn="l" rtl="0" eaLnBrk="1" latinLnBrk="0" hangingPunct="1">
        <a:lnSpc>
          <a:spcPct val="90000"/>
        </a:lnSpc>
        <a:spcBef>
          <a:spcPct val="0"/>
        </a:spcBef>
        <a:buNone/>
        <a:defRPr kumimoji="0" sz="3200" b="1" kern="1200">
          <a:solidFill>
            <a:schemeClr val="accent1">
              <a:lumMod val="75000"/>
            </a:schemeClr>
          </a:solidFill>
          <a:effectLst/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85750" indent="-228600" algn="l" rtl="0" eaLnBrk="1" latinLnBrk="0" hangingPunct="1">
        <a:spcBef>
          <a:spcPts val="1800"/>
        </a:spcBef>
        <a:spcAft>
          <a:spcPts val="0"/>
        </a:spcAft>
        <a:buClr>
          <a:schemeClr val="accent1">
            <a:lumMod val="75000"/>
          </a:schemeClr>
        </a:buClr>
        <a:buSzPct val="90000"/>
        <a:buFont typeface="Wingdings" charset="2"/>
        <a:buChar char="§"/>
        <a:tabLst/>
        <a:defRPr kumimoji="0" sz="2400" b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28650" indent="-285750" algn="l" rtl="0" eaLnBrk="1" latinLnBrk="0" hangingPunct="1">
        <a:spcBef>
          <a:spcPts val="0"/>
        </a:spcBef>
        <a:spcAft>
          <a:spcPts val="0"/>
        </a:spcAft>
        <a:buClrTx/>
        <a:buSzPct val="90000"/>
        <a:buFont typeface="Calibri" panose="020F0502020204030204" pitchFamily="34" charset="0"/>
        <a:buChar char="—"/>
        <a:defRPr kumimoji="0"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800100" indent="-171450" algn="l" rtl="0" eaLnBrk="1" latinLnBrk="0" hangingPunct="1">
        <a:spcBef>
          <a:spcPts val="0"/>
        </a:spcBef>
        <a:spcAft>
          <a:spcPts val="0"/>
        </a:spcAft>
        <a:buClrTx/>
        <a:buSzPct val="90000"/>
        <a:buFont typeface="Arial" panose="020B0604020202020204" pitchFamily="34" charset="0"/>
        <a:buChar char="•"/>
        <a:defRPr kumimoji="0"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028700" indent="-171450" algn="l" rtl="0" eaLnBrk="1" latinLnBrk="0" hangingPunct="1">
        <a:spcBef>
          <a:spcPts val="0"/>
        </a:spcBef>
        <a:spcAft>
          <a:spcPts val="0"/>
        </a:spcAft>
        <a:buClrTx/>
        <a:buSzPct val="100000"/>
        <a:buFont typeface="Lucida Grande"/>
        <a:buChar char="–"/>
        <a:defRPr kumimoji="0" sz="1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257300" indent="-171450" algn="l" rtl="0" eaLnBrk="1" latinLnBrk="0" hangingPunct="1">
        <a:spcBef>
          <a:spcPts val="0"/>
        </a:spcBef>
        <a:spcAft>
          <a:spcPts val="0"/>
        </a:spcAft>
        <a:buClrTx/>
        <a:buFont typeface="Arial"/>
        <a:buChar char="•"/>
        <a:tabLst>
          <a:tab pos="1200150" algn="l"/>
        </a:tabLst>
        <a:defRPr kumimoji="0" lang="en-US" sz="1600" kern="1200" smtClean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108859" y="184189"/>
            <a:ext cx="8958942" cy="1115464"/>
          </a:xfrm>
        </p:spPr>
        <p:txBody>
          <a:bodyPr/>
          <a:lstStyle/>
          <a:p>
            <a:pPr algn="ctr"/>
            <a:r>
              <a:rPr lang="en-US" sz="2400" dirty="0"/>
              <a:t>Effects of coupling a stochastic convective parameterization with the Zhang–McFarlane scheme on precipitation simulation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80CC7A-3480-F347-B4B1-95CC100DEAB1}"/>
              </a:ext>
            </a:extLst>
          </p:cNvPr>
          <p:cNvSpPr txBox="1"/>
          <p:nvPr/>
        </p:nvSpPr>
        <p:spPr>
          <a:xfrm>
            <a:off x="0" y="6311177"/>
            <a:ext cx="9144000" cy="78483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/>
              <a:t>Wang, Y., G. J. Zhang, S. </a:t>
            </a:r>
            <a:r>
              <a:rPr lang="en-US" sz="1500" dirty="0" err="1"/>
              <a:t>Xie</a:t>
            </a:r>
            <a:r>
              <a:rPr lang="en-US" sz="1500" dirty="0"/>
              <a:t>, W. Lin, G. C. Craig, Q. Tang, and H.-Y. Ma, (2021) Effects of coupling a stochastic convective parameterization with the Zhang–McFarlane scheme on precipitation simulation in the DOE E3SMv1.0 atmosphere model. </a:t>
            </a:r>
            <a:r>
              <a:rPr lang="en-US" sz="1500" i="1" dirty="0" err="1"/>
              <a:t>Geosci</a:t>
            </a:r>
            <a:r>
              <a:rPr lang="en-US" sz="1500" i="1" dirty="0"/>
              <a:t>. Model Dev.</a:t>
            </a:r>
            <a:r>
              <a:rPr lang="en-US" sz="1500" dirty="0"/>
              <a:t>, </a:t>
            </a:r>
            <a:r>
              <a:rPr lang="en-US" sz="1500" b="1" dirty="0"/>
              <a:t>14</a:t>
            </a:r>
            <a:r>
              <a:rPr lang="en-US" sz="1500" dirty="0"/>
              <a:t>, 1575–1593. https://</a:t>
            </a:r>
            <a:r>
              <a:rPr lang="en-US" sz="1500" dirty="0" err="1"/>
              <a:t>doi.org</a:t>
            </a:r>
            <a:r>
              <a:rPr lang="en-US" sz="1500" dirty="0"/>
              <a:t>/10.5194/gmd-14-1575-2021</a:t>
            </a:r>
            <a:endParaRPr lang="en-US" sz="1500" b="1" dirty="0">
              <a:latin typeface="Helvetica Light"/>
              <a:cs typeface="Helvetica Ligh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D07A2F-7891-7B4D-9204-938F8838C6F9}"/>
              </a:ext>
            </a:extLst>
          </p:cNvPr>
          <p:cNvSpPr txBox="1"/>
          <p:nvPr/>
        </p:nvSpPr>
        <p:spPr>
          <a:xfrm>
            <a:off x="5152064" y="5376727"/>
            <a:ext cx="37124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/>
              <a:t>Figure: Frequency distributions of total precipitation intensity over the tropics (20° S–20° N). (Gray lines: Observation ensembles, with their mean represented by the purple line)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9D8EFC0F-B5A1-6946-A9A7-9EA1E463C7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913" y="1502069"/>
            <a:ext cx="4358545" cy="463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Objective</a:t>
            </a:r>
          </a:p>
          <a:p>
            <a:pPr>
              <a:spcBef>
                <a:spcPct val="15000"/>
              </a:spcBef>
              <a:defRPr/>
            </a:pPr>
            <a:r>
              <a:rPr lang="en-US" sz="1600" dirty="0"/>
              <a:t>Improve the precipitation simulation in DOE E3SM EAMv1 via better representation of convection.</a:t>
            </a: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Approach</a:t>
            </a:r>
          </a:p>
          <a:p>
            <a:pPr>
              <a:spcBef>
                <a:spcPct val="15000"/>
              </a:spcBef>
              <a:defRPr/>
            </a:pPr>
            <a:r>
              <a:rPr lang="en-US" sz="1600" dirty="0"/>
              <a:t>Couple a stochastic deep convection scheme with the Zang-McFarlan (ZM) deterministic deep convection scheme.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b="1" dirty="0">
                <a:solidFill>
                  <a:srgbClr val="000000"/>
                </a:solidFill>
              </a:rPr>
              <a:t>Conclusion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dirty="0"/>
              <a:t>The well- known problem of “too much light rain and too little heavy rain” is alleviated, especially over the tropics (see Figure). 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dirty="0"/>
              <a:t>The mean precipitation amount distribution is improved with more precipitation contribution from more intense precipitation events.  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dirty="0"/>
              <a:t>The synoptic and intraseasonal variabilities of precipitation are enhanced and are closer to observations.</a:t>
            </a:r>
          </a:p>
        </p:txBody>
      </p:sp>
      <p:pic>
        <p:nvPicPr>
          <p:cNvPr id="6" name="Picture 5" descr="Chart&#10;&#10;Description automatically generated">
            <a:extLst>
              <a:ext uri="{FF2B5EF4-FFF2-40B4-BE49-F238E27FC236}">
                <a16:creationId xmlns:a16="http://schemas.microsoft.com/office/drawing/2014/main" id="{D7674B69-27F8-354C-AD53-6BEA2BBF55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1492" y="2769717"/>
            <a:ext cx="4222763" cy="258319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C93CF75-3470-7740-B6FA-52E43ABD836A}"/>
              </a:ext>
            </a:extLst>
          </p:cNvPr>
          <p:cNvSpPr txBox="1"/>
          <p:nvPr/>
        </p:nvSpPr>
        <p:spPr>
          <a:xfrm>
            <a:off x="5595258" y="2617709"/>
            <a:ext cx="2852057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Total Precipitation PDF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4032A5-5265-DC46-9E23-DD9A7B41FBF7}"/>
              </a:ext>
            </a:extLst>
          </p:cNvPr>
          <p:cNvSpPr txBox="1"/>
          <p:nvPr/>
        </p:nvSpPr>
        <p:spPr>
          <a:xfrm>
            <a:off x="4916764" y="1638729"/>
            <a:ext cx="3992218" cy="891270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Bef>
                <a:spcPct val="15000"/>
              </a:spcBef>
            </a:pPr>
            <a:r>
              <a:rPr lang="en-US" altLang="en-US" sz="1600" b="1" dirty="0"/>
              <a:t>The “too much light rain and too little heavy rain” problem is alleviated with the use of a stochastic deep convection scheme.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8698904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015_PPT_UNC_V7.06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 bwMode="auto">
        <a:gradFill flip="none" rotWithShape="1">
          <a:gsLst>
            <a:gs pos="0">
              <a:schemeClr val="bg1">
                <a:lumMod val="65000"/>
                <a:tint val="66000"/>
                <a:satMod val="160000"/>
              </a:schemeClr>
            </a:gs>
            <a:gs pos="50000">
              <a:schemeClr val="bg1">
                <a:lumMod val="65000"/>
                <a:tint val="44500"/>
                <a:satMod val="160000"/>
              </a:schemeClr>
            </a:gs>
            <a:gs pos="100000">
              <a:schemeClr val="bg1">
                <a:lumMod val="65000"/>
                <a:tint val="23500"/>
                <a:satMod val="160000"/>
              </a:schemeClr>
            </a:gs>
          </a:gsLst>
          <a:lin ang="16200000" scaled="1"/>
          <a:tileRect/>
        </a:gradFill>
        <a:ln>
          <a:solidFill>
            <a:schemeClr val="accent1">
              <a:lumMod val="75000"/>
            </a:schemeClr>
          </a:solidFill>
          <a:headEnd/>
          <a:tailEnd/>
        </a:ln>
      </a:spPr>
      <a:bodyPr rtlCol="0" anchor="b">
        <a:prstTxWarp prst="textNoShape">
          <a:avLst/>
        </a:prstTxWarp>
      </a:bodyPr>
      <a:lstStyle>
        <a:defPPr algn="ctr">
          <a:spcBef>
            <a:spcPct val="0"/>
          </a:spcBef>
          <a:defRPr sz="1600" dirty="0">
            <a:solidFill>
              <a:srgbClr val="000000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>
        <a:ln w="28575" cmpd="sng">
          <a:solidFill>
            <a:schemeClr val="accent1">
              <a:lumMod val="75000"/>
            </a:schemeClr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D114F82E-376B-4ACC-A94E-6CC45E223DFA}" vid="{F6807AF6-4644-4B72-BCA3-01426733BE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60284</TotalTime>
  <Words>253</Words>
  <Application>Microsoft Macintosh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Helvetica Light</vt:lpstr>
      <vt:lpstr>Lucida Grande</vt:lpstr>
      <vt:lpstr>Wingdings</vt:lpstr>
      <vt:lpstr>Wingdings 2</vt:lpstr>
      <vt:lpstr>2015_PPT_UNC_V7.06 (1)</vt:lpstr>
      <vt:lpstr>Effects of coupling a stochastic convective parameterization with the Zhang–McFarlane scheme on precipitation simulation</vt:lpstr>
    </vt:vector>
  </TitlesOfParts>
  <Company>LLNL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2011 LLNL Template</dc:title>
  <dc:creator>TID</dc:creator>
  <cp:lastModifiedBy>Guang Zhang</cp:lastModifiedBy>
  <cp:revision>2679</cp:revision>
  <cp:lastPrinted>2010-05-14T20:09:50Z</cp:lastPrinted>
  <dcterms:created xsi:type="dcterms:W3CDTF">2010-07-01T20:56:41Z</dcterms:created>
  <dcterms:modified xsi:type="dcterms:W3CDTF">2021-03-19T19:02:36Z</dcterms:modified>
</cp:coreProperties>
</file>