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56" autoAdjust="0"/>
    <p:restoredTop sz="94625" autoAdjust="0"/>
  </p:normalViewPr>
  <p:slideViewPr>
    <p:cSldViewPr>
      <p:cViewPr varScale="1">
        <p:scale>
          <a:sx n="124" d="100"/>
          <a:sy n="124" d="100"/>
        </p:scale>
        <p:origin x="1568" y="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10/8/21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10/8/21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10/8/21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10/8/21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10/8/21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10/8/21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10/8/21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10/8/21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10/8/21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10/8/21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10/8/21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10/8/21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10/8/21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tif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48AC66F-F882-BF4C-B2A4-D683B34684A7}"/>
              </a:ext>
            </a:extLst>
          </p:cNvPr>
          <p:cNvSpPr/>
          <p:nvPr/>
        </p:nvSpPr>
        <p:spPr>
          <a:xfrm>
            <a:off x="0" y="-20399"/>
            <a:ext cx="9144000" cy="10963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37165" y="1371600"/>
            <a:ext cx="4424466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To objectively identify and track tropical upper tropospheric troughs (TUTTs) over the North American monsoon region.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To better understand the properties and evolution of TUTTs and how they influence monsoon rainfall.</a:t>
            </a:r>
          </a:p>
          <a:p>
            <a:pPr>
              <a:spcBef>
                <a:spcPct val="15000"/>
              </a:spcBef>
              <a:defRPr/>
            </a:pP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Conducted composite analyses about TUTT centers in 40 years of satellite and reanalysis data.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Examined the meteorological evolution of TUTTs and their 3D structure and dynamics.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Focused on precipitation as an important impact.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This is the first study of a large number of TUTTs over their whole lifetimes which captures their full 3D structure.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On average, TUTTs are shown to decrease monsoon precipitation, in contrast with previous case studies showing enhancement in a few individual events.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83403"/>
            <a:ext cx="88526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dirty="0"/>
              <a:t>Reversing our understanding of the influence of upper-level atmospheric waves on North American monsoon rainfall</a:t>
            </a:r>
            <a:endParaRPr lang="en-US" altLang="en-US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602062" y="5638800"/>
            <a:ext cx="4433004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000" dirty="0"/>
              <a:t>Igel, M. R.</a:t>
            </a:r>
            <a:r>
              <a:rPr lang="en-CN" sz="1000" dirty="0"/>
              <a:t>, Ullrich, P.</a:t>
            </a:r>
            <a:r>
              <a:rPr lang="en-US" sz="1000" dirty="0"/>
              <a:t> A., &amp; Boos, W. R.</a:t>
            </a:r>
            <a:r>
              <a:rPr lang="en-CN" sz="1000" dirty="0"/>
              <a:t> (2021). </a:t>
            </a:r>
            <a:r>
              <a:rPr lang="en-US" sz="1000" dirty="0"/>
              <a:t>Upper-tropospheric troughs and North American monsoon rainfall in a long-term track dataset</a:t>
            </a:r>
            <a:r>
              <a:rPr lang="en-CN" sz="1000" dirty="0"/>
              <a:t>. </a:t>
            </a:r>
            <a:r>
              <a:rPr lang="en-CN" sz="1000" i="1" dirty="0"/>
              <a:t>Journal of </a:t>
            </a:r>
            <a:r>
              <a:rPr lang="en-US" sz="1000" i="1" dirty="0"/>
              <a:t>Geophysical Research: Atmosphere</a:t>
            </a:r>
            <a:r>
              <a:rPr lang="en-CN" sz="1000" dirty="0"/>
              <a:t>.</a:t>
            </a:r>
            <a:r>
              <a:rPr lang="en-US" sz="1000" dirty="0"/>
              <a:t> [DOI: https://doi.org/10.1029/2021JD034541]</a:t>
            </a:r>
            <a:endParaRPr lang="en-CN" sz="1000" dirty="0"/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602062" y="4647358"/>
            <a:ext cx="431066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Composites of automatically identified tropical upper tropospheric troughs over the North American Monsoon region (outline of composite features in red) exhibit negative surface precipitation anomalies.</a:t>
            </a:r>
          </a:p>
        </p:txBody>
      </p:sp>
      <p:pic>
        <p:nvPicPr>
          <p:cNvPr id="1026" name="Picture 2" descr="UC Davis :: SIS">
            <a:extLst>
              <a:ext uri="{FF2B5EF4-FFF2-40B4-BE49-F238E27FC236}">
                <a16:creationId xmlns:a16="http://schemas.microsoft.com/office/drawing/2014/main" id="{CF377E2D-4809-B64E-9E04-69E8A1E812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305" y="6518325"/>
            <a:ext cx="1409661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Logo • Brand Guidelines">
            <a:extLst>
              <a:ext uri="{FF2B5EF4-FFF2-40B4-BE49-F238E27FC236}">
                <a16:creationId xmlns:a16="http://schemas.microsoft.com/office/drawing/2014/main" id="{26D66A1A-35EF-EE4F-A695-B8276C37FA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3966" y="6360249"/>
            <a:ext cx="1773683" cy="55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Map&#10;&#10;Description automatically generated with medium confidence">
            <a:extLst>
              <a:ext uri="{FF2B5EF4-FFF2-40B4-BE49-F238E27FC236}">
                <a16:creationId xmlns:a16="http://schemas.microsoft.com/office/drawing/2014/main" id="{7D3E4DC9-2615-43F2-8A53-30F347885A2B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7901" y="1175734"/>
            <a:ext cx="4424466" cy="33718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33D5BE7003A24B86BD831924205D3A" ma:contentTypeVersion="2" ma:contentTypeDescription="Create a new document." ma:contentTypeScope="" ma:versionID="ac238988cf9dac0644edde20317055e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a3b33f41066294d476535f56813624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E39E42-86AA-45D1-BDEC-E709624E74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6050</TotalTime>
  <Words>238</Words>
  <Application>Microsoft Macintosh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Paul A Ullrich</cp:lastModifiedBy>
  <cp:revision>20</cp:revision>
  <cp:lastPrinted>2011-05-11T17:30:12Z</cp:lastPrinted>
  <dcterms:created xsi:type="dcterms:W3CDTF">2017-11-02T21:19:41Z</dcterms:created>
  <dcterms:modified xsi:type="dcterms:W3CDTF">2021-10-09T02:51:36Z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0x0101008833D5BE7003A24B86BD831924205D3A</vt:lpwstr>
  </property>
  <property fmtid="{D5CDD505-2E9C-101B-9397-08002B2CF9AE}" pid="4" name="Order">
    <vt:r8>3400</vt:r8>
  </property>
</Properties>
</file>