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25" autoAdjust="0"/>
  </p:normalViewPr>
  <p:slideViewPr>
    <p:cSldViewPr>
      <p:cViewPr varScale="1">
        <p:scale>
          <a:sx n="124" d="100"/>
          <a:sy n="124" d="100"/>
        </p:scale>
        <p:origin x="156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8/12/21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a:t>http://www.pnnl.gov/science/highlights/highlights.asp?division=749</a:t>
            </a:r>
          </a:p>
        </p:txBody>
      </p:sp>
    </p:spTree>
    <p:extLst>
      <p:ext uri="{BB962C8B-B14F-4D97-AF65-F5344CB8AC3E}">
        <p14:creationId xmlns:p14="http://schemas.microsoft.com/office/powerpoint/2010/main" val="27296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8/12/21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8/12/21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8/12/21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8/12/21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8/12/21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8/12/21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15000"/>
              </a:spcBef>
              <a:buFontTx/>
              <a:buNone/>
            </a:pPr>
            <a:endParaRPr lang="en-US" altLang="en-US" sz="1600">
              <a:solidFill>
                <a:srgbClr val="000000"/>
              </a:solidFill>
            </a:endParaRPr>
          </a:p>
        </p:txBody>
      </p:sp>
      <p:sp>
        <p:nvSpPr>
          <p:cNvPr id="3075" name="Rectangle 4"/>
          <p:cNvSpPr>
            <a:spLocks noChangeArrowheads="1"/>
          </p:cNvSpPr>
          <p:nvPr/>
        </p:nvSpPr>
        <p:spPr bwMode="auto">
          <a:xfrm>
            <a:off x="152398" y="1143000"/>
            <a:ext cx="4310668" cy="558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sz="1400" b="1" dirty="0">
                <a:solidFill>
                  <a:prstClr val="black"/>
                </a:solidFill>
              </a:rPr>
              <a:t>Objective</a:t>
            </a:r>
          </a:p>
          <a:p>
            <a:pPr marL="285750" indent="-285750">
              <a:spcBef>
                <a:spcPct val="15000"/>
              </a:spcBef>
              <a:buFont typeface="Arial" pitchFamily="34" charset="0"/>
              <a:buChar char="●"/>
              <a:defRPr/>
            </a:pPr>
            <a:r>
              <a:rPr lang="en-US" sz="1400" dirty="0">
                <a:solidFill>
                  <a:prstClr val="black"/>
                </a:solidFill>
              </a:rPr>
              <a:t>To project the hydrometeorological conditions and potential risks of a returned 1960s U.S. Northeast drought under a warming climate.</a:t>
            </a:r>
          </a:p>
          <a:p>
            <a:pPr>
              <a:spcBef>
                <a:spcPct val="15000"/>
              </a:spcBef>
              <a:defRPr/>
            </a:pPr>
            <a:endParaRPr lang="en-US" sz="1400" b="1" dirty="0">
              <a:solidFill>
                <a:prstClr val="black"/>
              </a:solidFill>
            </a:endParaRPr>
          </a:p>
          <a:p>
            <a:pPr marL="231775" indent="-231775" algn="ctr">
              <a:spcBef>
                <a:spcPct val="15000"/>
              </a:spcBef>
              <a:defRPr/>
            </a:pPr>
            <a:r>
              <a:rPr lang="en-US" sz="1400" b="1" dirty="0">
                <a:solidFill>
                  <a:prstClr val="black"/>
                </a:solidFill>
              </a:rPr>
              <a:t>Approach</a:t>
            </a:r>
          </a:p>
          <a:p>
            <a:pPr marL="285750" indent="-285750">
              <a:spcBef>
                <a:spcPct val="15000"/>
              </a:spcBef>
              <a:buFont typeface="Arial" pitchFamily="34" charset="0"/>
              <a:buChar char="●"/>
              <a:defRPr/>
            </a:pPr>
            <a:r>
              <a:rPr lang="en-US" sz="1400" dirty="0">
                <a:solidFill>
                  <a:prstClr val="black"/>
                </a:solidFill>
              </a:rPr>
              <a:t>Pseudo-global warming simulations are conducted by Weather Research and Forecasting Model, and driven by the reanalysis data with the same dynamical conditions of the historical weather events, but with modified thermodynamic conditions under the emission scenarios used.</a:t>
            </a:r>
          </a:p>
          <a:p>
            <a:pPr algn="ctr" eaLnBrk="1" hangingPunct="1">
              <a:spcBef>
                <a:spcPct val="15000"/>
              </a:spcBef>
              <a:buFontTx/>
              <a:buNone/>
            </a:pPr>
            <a:endParaRPr lang="en-US" altLang="en-US" sz="1400" b="1" dirty="0">
              <a:solidFill>
                <a:srgbClr val="000000"/>
              </a:solidFill>
            </a:endParaRPr>
          </a:p>
          <a:p>
            <a:pPr algn="ctr" eaLnBrk="1" hangingPunct="1">
              <a:spcBef>
                <a:spcPct val="15000"/>
              </a:spcBef>
              <a:buFontTx/>
              <a:buNone/>
            </a:pPr>
            <a:r>
              <a:rPr lang="en-US" altLang="en-US" sz="1400" b="1" dirty="0">
                <a:solidFill>
                  <a:srgbClr val="000000"/>
                </a:solidFill>
              </a:rPr>
              <a:t>Impact</a:t>
            </a:r>
          </a:p>
          <a:p>
            <a:pPr marL="283464" indent="-283464">
              <a:spcBef>
                <a:spcPct val="15000"/>
              </a:spcBef>
              <a:buFont typeface="Arial" panose="020B0604020202020204" pitchFamily="34" charset="0"/>
              <a:buChar char="●"/>
            </a:pPr>
            <a:r>
              <a:rPr lang="en-US" altLang="en-US" sz="1400" dirty="0">
                <a:solidFill>
                  <a:srgbClr val="000000"/>
                </a:solidFill>
              </a:rPr>
              <a:t>Our historical simulation is shown to capture historical conditions well compared with observational and reanalysis datasets.</a:t>
            </a:r>
          </a:p>
          <a:p>
            <a:pPr marL="283464" indent="-283464" eaLnBrk="1" hangingPunct="1">
              <a:spcBef>
                <a:spcPct val="15000"/>
              </a:spcBef>
              <a:buFont typeface="Arial" panose="020B0604020202020204" pitchFamily="34" charset="0"/>
              <a:buChar char="●"/>
            </a:pPr>
            <a:r>
              <a:rPr lang="en-US" altLang="en-US" sz="1400" dirty="0">
                <a:solidFill>
                  <a:srgbClr val="000000"/>
                </a:solidFill>
              </a:rPr>
              <a:t>Potential risks of returned 1960s drought are identified, such as significant snowpack loss and surface runoff decrease during the growing season.</a:t>
            </a:r>
          </a:p>
          <a:p>
            <a:pPr marL="283464" indent="-283464">
              <a:spcBef>
                <a:spcPct val="15000"/>
              </a:spcBef>
              <a:buFont typeface="Arial" panose="020B0604020202020204" pitchFamily="34" charset="0"/>
              <a:buChar char="●"/>
            </a:pPr>
            <a:r>
              <a:rPr lang="en-US" altLang="en-US" sz="1400" dirty="0">
                <a:solidFill>
                  <a:srgbClr val="000000"/>
                </a:solidFill>
              </a:rPr>
              <a:t>This study provides atmospheric forcing</a:t>
            </a:r>
            <a:r>
              <a:rPr lang="zh-CN" altLang="en-US" sz="1400" dirty="0">
                <a:solidFill>
                  <a:srgbClr val="000000"/>
                </a:solidFill>
              </a:rPr>
              <a:t> </a:t>
            </a:r>
            <a:r>
              <a:rPr lang="en-US" altLang="zh-CN" sz="1400" dirty="0">
                <a:solidFill>
                  <a:srgbClr val="000000"/>
                </a:solidFill>
              </a:rPr>
              <a:t>data</a:t>
            </a:r>
            <a:r>
              <a:rPr lang="en-US" altLang="en-US" sz="1400" dirty="0">
                <a:solidFill>
                  <a:srgbClr val="000000"/>
                </a:solidFill>
              </a:rPr>
              <a:t> which can be used in further hydrology or soil research. </a:t>
            </a:r>
          </a:p>
          <a:p>
            <a:pPr marL="285750" indent="-285750">
              <a:spcBef>
                <a:spcPct val="15000"/>
              </a:spcBef>
              <a:buFont typeface="Arial" pitchFamily="34" charset="0"/>
              <a:buChar char="●"/>
              <a:defRPr/>
            </a:pPr>
            <a:endParaRPr lang="en-US" sz="1400" dirty="0">
              <a:solidFill>
                <a:prstClr val="black"/>
              </a:solidFill>
            </a:endParaRPr>
          </a:p>
        </p:txBody>
      </p:sp>
      <p:sp>
        <p:nvSpPr>
          <p:cNvPr id="3076" name="Rectangle 5"/>
          <p:cNvSpPr>
            <a:spLocks noChangeArrowheads="1"/>
          </p:cNvSpPr>
          <p:nvPr/>
        </p:nvSpPr>
        <p:spPr bwMode="auto">
          <a:xfrm>
            <a:off x="152399" y="112713"/>
            <a:ext cx="8852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000" b="1" dirty="0">
                <a:solidFill>
                  <a:srgbClr val="000000"/>
                </a:solidFill>
                <a:latin typeface="Arial" panose="020B0604020202020204" pitchFamily="34" charset="0"/>
              </a:rPr>
              <a:t>A Retrospective and Prospective Examination of the 1960s U.S. Northeast Drought</a:t>
            </a:r>
          </a:p>
        </p:txBody>
      </p:sp>
      <p:sp>
        <p:nvSpPr>
          <p:cNvPr id="3077" name="Text Box 6"/>
          <p:cNvSpPr txBox="1">
            <a:spLocks noChangeArrowheads="1"/>
          </p:cNvSpPr>
          <p:nvPr/>
        </p:nvSpPr>
        <p:spPr bwMode="auto">
          <a:xfrm>
            <a:off x="4602062" y="5735947"/>
            <a:ext cx="4433004"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CN" sz="1000" dirty="0"/>
              <a:t>Xue, Z., &amp; Ullrich, P. (2021). A Retrospective and Prospective Examination of the 1960s U.S. Northeast Drought. </a:t>
            </a:r>
            <a:r>
              <a:rPr lang="en-US" sz="1000" i="1" dirty="0"/>
              <a:t>Earth’s Future</a:t>
            </a:r>
            <a:r>
              <a:rPr lang="en-CN" sz="1000" dirty="0"/>
              <a:t>.</a:t>
            </a:r>
            <a:r>
              <a:rPr lang="en-US" sz="1000" dirty="0"/>
              <a:t> [DOI: https://</a:t>
            </a:r>
            <a:r>
              <a:rPr lang="en-US" sz="1000" dirty="0" err="1"/>
              <a:t>doi.org</a:t>
            </a:r>
            <a:r>
              <a:rPr lang="en-US" sz="1000" dirty="0"/>
              <a:t>/10.1029/2020EF001930]</a:t>
            </a:r>
            <a:endParaRPr lang="en-CN" sz="1000" dirty="0"/>
          </a:p>
        </p:txBody>
      </p:sp>
      <p:sp>
        <p:nvSpPr>
          <p:cNvPr id="3078" name="TextBox 9"/>
          <p:cNvSpPr txBox="1">
            <a:spLocks noChangeArrowheads="1"/>
          </p:cNvSpPr>
          <p:nvPr/>
        </p:nvSpPr>
        <p:spPr bwMode="auto">
          <a:xfrm>
            <a:off x="4602062" y="4495800"/>
            <a:ext cx="42401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dirty="0">
                <a:solidFill>
                  <a:srgbClr val="0000FF"/>
                </a:solidFill>
                <a:latin typeface="Arial" panose="020B0604020202020204" pitchFamily="34" charset="0"/>
              </a:rPr>
              <a:t>Our WRF domain setup for all simulations in this study. Shading indicates the</a:t>
            </a:r>
            <a:r>
              <a:rPr lang="zh-CN" altLang="en-US" sz="1200" b="1" dirty="0">
                <a:solidFill>
                  <a:srgbClr val="0000FF"/>
                </a:solidFill>
                <a:latin typeface="Arial" panose="020B0604020202020204" pitchFamily="34" charset="0"/>
              </a:rPr>
              <a:t> </a:t>
            </a:r>
            <a:r>
              <a:rPr lang="en-US" altLang="en-US" sz="1200" b="1" dirty="0">
                <a:solidFill>
                  <a:srgbClr val="0000FF"/>
                </a:solidFill>
                <a:latin typeface="Arial" panose="020B0604020202020204" pitchFamily="34" charset="0"/>
              </a:rPr>
              <a:t>surface height. Grid spacing in the outer (inner) domain is 18 km (6 km).</a:t>
            </a:r>
          </a:p>
        </p:txBody>
      </p:sp>
      <p:pic>
        <p:nvPicPr>
          <p:cNvPr id="1026" name="Picture 2" descr="image">
            <a:extLst>
              <a:ext uri="{FF2B5EF4-FFF2-40B4-BE49-F238E27FC236}">
                <a16:creationId xmlns:a16="http://schemas.microsoft.com/office/drawing/2014/main" id="{F0810998-B787-AC46-BA23-DE972836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321" y="1195149"/>
            <a:ext cx="4556279" cy="326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C Davis :: SIS">
            <a:extLst>
              <a:ext uri="{FF2B5EF4-FFF2-40B4-BE49-F238E27FC236}">
                <a16:creationId xmlns:a16="http://schemas.microsoft.com/office/drawing/2014/main" id="{2D82BD7E-8FBA-0E45-B19B-D3FF4A2AC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5405" y="6529884"/>
            <a:ext cx="1409661" cy="238125"/>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24;p2">
            <a:extLst>
              <a:ext uri="{FF2B5EF4-FFF2-40B4-BE49-F238E27FC236}">
                <a16:creationId xmlns:a16="http://schemas.microsoft.com/office/drawing/2014/main" id="{BA1A55A1-CB88-1A44-9BAC-06D4E8AAFB9F}"/>
              </a:ext>
            </a:extLst>
          </p:cNvPr>
          <p:cNvPicPr preferRelativeResize="0"/>
          <p:nvPr/>
        </p:nvPicPr>
        <p:blipFill rotWithShape="1">
          <a:blip r:embed="rId5">
            <a:alphaModFix/>
          </a:blip>
          <a:srcRect l="40625" t="18519" b="24074"/>
          <a:stretch/>
        </p:blipFill>
        <p:spPr>
          <a:xfrm>
            <a:off x="4602062" y="6478962"/>
            <a:ext cx="1013432" cy="330699"/>
          </a:xfrm>
          <a:prstGeom prst="rect">
            <a:avLst/>
          </a:prstGeom>
          <a:noFill/>
          <a:ln w="9525" cap="flat" cmpd="sng">
            <a:solidFill>
              <a:schemeClr val="dk1"/>
            </a:solidFill>
            <a:prstDash val="solid"/>
            <a:round/>
            <a:headEnd type="none" w="sm" len="sm"/>
            <a:tailEnd type="none" w="sm" len="sm"/>
          </a:ln>
        </p:spPr>
      </p:pic>
      <p:pic>
        <p:nvPicPr>
          <p:cNvPr id="10" name="Picture 9" descr="A picture containing drawing&#10;&#10;Description automatically generated">
            <a:extLst>
              <a:ext uri="{FF2B5EF4-FFF2-40B4-BE49-F238E27FC236}">
                <a16:creationId xmlns:a16="http://schemas.microsoft.com/office/drawing/2014/main" id="{E7017487-A9A2-2344-9A56-2D6F6936C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2381" y="6488231"/>
            <a:ext cx="1706981" cy="321430"/>
          </a:xfrm>
          <a:prstGeom prst="rect">
            <a:avLst/>
          </a:prstGeom>
        </p:spPr>
      </p:pic>
    </p:spTree>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33D5BE7003A24B86BD831924205D3A" ma:contentTypeVersion="2" ma:contentTypeDescription="Create a new document." ma:contentTypeScope="" ma:versionID="ac238988cf9dac0644edde20317055e2">
  <xsd:schema xmlns:xsd="http://www.w3.org/2001/XMLSchema" xmlns:xs="http://www.w3.org/2001/XMLSchema" xmlns:p="http://schemas.microsoft.com/office/2006/metadata/properties" xmlns:ns1="http://schemas.microsoft.com/sharepoint/v3" targetNamespace="http://schemas.microsoft.com/office/2006/metadata/properties" ma:root="true" ma:fieldsID="1a3b33f41066294d476535f5681362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57D9F0-2B85-430B-8843-0027C0E6F07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C74935E-4390-47DD-99CE-60A5373B7B50}">
  <ds:schemaRefs>
    <ds:schemaRef ds:uri="http://schemas.microsoft.com/sharepoint/v3/contenttype/forms"/>
  </ds:schemaRefs>
</ds:datastoreItem>
</file>

<file path=customXml/itemProps3.xml><?xml version="1.0" encoding="utf-8"?>
<ds:datastoreItem xmlns:ds="http://schemas.openxmlformats.org/officeDocument/2006/customXml" ds:itemID="{FDE39E42-86AA-45D1-BDEC-E709624E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DOE-Sample-Slide-Highlights-Template</Template>
  <TotalTime>5818</TotalTime>
  <Words>231</Words>
  <Application>Microsoft Macintosh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Emily L</dc:creator>
  <cp:lastModifiedBy>Paul A Ullrich</cp:lastModifiedBy>
  <cp:revision>10</cp:revision>
  <cp:lastPrinted>2011-05-11T17:30:12Z</cp:lastPrinted>
  <dcterms:created xsi:type="dcterms:W3CDTF">2017-11-02T21:19:41Z</dcterms:created>
  <dcterms:modified xsi:type="dcterms:W3CDTF">2021-08-13T03:58:57Z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75333844-ddec-49b7-ae1e-c27b23a45b5c</vt:lpwstr>
  </property>
  <property fmtid="{D5CDD505-2E9C-101B-9397-08002B2CF9AE}" pid="3" name="ContentTypeId">
    <vt:lpwstr>0x0101008833D5BE7003A24B86BD831924205D3A</vt:lpwstr>
  </property>
  <property fmtid="{D5CDD505-2E9C-101B-9397-08002B2CF9AE}" pid="4" name="Order">
    <vt:r8>3400</vt:r8>
  </property>
</Properties>
</file>