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56"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94"/>
    <p:restoredTop sz="94627"/>
  </p:normalViewPr>
  <p:slideViewPr>
    <p:cSldViewPr snapToGrid="0">
      <p:cViewPr varScale="1">
        <p:scale>
          <a:sx n="147" d="100"/>
          <a:sy n="147" d="100"/>
        </p:scale>
        <p:origin x="1672" y="20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6A89A8-6B33-4A89-8C93-98C8F8093565}" type="datetimeFigureOut">
              <a:rPr lang="en-US" smtClean="0"/>
              <a:t>2/5/19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381790-79FD-4216-BDAF-60C2AE7204A9}" type="slidenum">
              <a:rPr lang="en-US" smtClean="0"/>
              <a:t>‹#›</a:t>
            </a:fld>
            <a:endParaRPr lang="en-US"/>
          </a:p>
        </p:txBody>
      </p:sp>
    </p:spTree>
    <p:extLst>
      <p:ext uri="{BB962C8B-B14F-4D97-AF65-F5344CB8AC3E}">
        <p14:creationId xmlns:p14="http://schemas.microsoft.com/office/powerpoint/2010/main" val="4272949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charset="0"/>
                <a:ea typeface="ＭＳ Ｐゴシック" charset="0"/>
                <a:cs typeface="Arial" charset="0"/>
              </a:defRPr>
            </a:lvl1pPr>
            <a:lvl2pPr marL="754063" indent="-288925" eaLnBrk="0" hangingPunct="0">
              <a:defRPr>
                <a:solidFill>
                  <a:schemeClr val="tx1"/>
                </a:solidFill>
                <a:latin typeface="Calibri" charset="0"/>
                <a:ea typeface="Arial" charset="0"/>
                <a:cs typeface="Arial" charset="0"/>
              </a:defRPr>
            </a:lvl2pPr>
            <a:lvl3pPr marL="1160463" indent="-231775" eaLnBrk="0" hangingPunct="0">
              <a:defRPr>
                <a:solidFill>
                  <a:schemeClr val="tx1"/>
                </a:solidFill>
                <a:latin typeface="Calibri" charset="0"/>
                <a:ea typeface="Arial" charset="0"/>
                <a:cs typeface="Arial" charset="0"/>
              </a:defRPr>
            </a:lvl3pPr>
            <a:lvl4pPr marL="1625600" indent="-231775" eaLnBrk="0" hangingPunct="0">
              <a:defRPr>
                <a:solidFill>
                  <a:schemeClr val="tx1"/>
                </a:solidFill>
                <a:latin typeface="Calibri" charset="0"/>
                <a:ea typeface="Arial" charset="0"/>
                <a:cs typeface="Arial" charset="0"/>
              </a:defRPr>
            </a:lvl4pPr>
            <a:lvl5pPr marL="2090738" indent="-231775" eaLnBrk="0" hangingPunct="0">
              <a:defRPr>
                <a:solidFill>
                  <a:schemeClr val="tx1"/>
                </a:solidFill>
                <a:latin typeface="Calibri" charset="0"/>
                <a:ea typeface="Arial" charset="0"/>
                <a:cs typeface="Arial" charset="0"/>
              </a:defRPr>
            </a:lvl5pPr>
            <a:lvl6pPr marL="2547938" indent="-231775" eaLnBrk="0" fontAlgn="base" hangingPunct="0">
              <a:spcBef>
                <a:spcPct val="0"/>
              </a:spcBef>
              <a:spcAft>
                <a:spcPct val="0"/>
              </a:spcAft>
              <a:defRPr>
                <a:solidFill>
                  <a:schemeClr val="tx1"/>
                </a:solidFill>
                <a:latin typeface="Calibri" charset="0"/>
                <a:ea typeface="Arial" charset="0"/>
                <a:cs typeface="Arial" charset="0"/>
              </a:defRPr>
            </a:lvl6pPr>
            <a:lvl7pPr marL="3005138" indent="-231775" eaLnBrk="0" fontAlgn="base" hangingPunct="0">
              <a:spcBef>
                <a:spcPct val="0"/>
              </a:spcBef>
              <a:spcAft>
                <a:spcPct val="0"/>
              </a:spcAft>
              <a:defRPr>
                <a:solidFill>
                  <a:schemeClr val="tx1"/>
                </a:solidFill>
                <a:latin typeface="Calibri" charset="0"/>
                <a:ea typeface="Arial" charset="0"/>
                <a:cs typeface="Arial" charset="0"/>
              </a:defRPr>
            </a:lvl7pPr>
            <a:lvl8pPr marL="3462338" indent="-231775" eaLnBrk="0" fontAlgn="base" hangingPunct="0">
              <a:spcBef>
                <a:spcPct val="0"/>
              </a:spcBef>
              <a:spcAft>
                <a:spcPct val="0"/>
              </a:spcAft>
              <a:defRPr>
                <a:solidFill>
                  <a:schemeClr val="tx1"/>
                </a:solidFill>
                <a:latin typeface="Calibri" charset="0"/>
                <a:ea typeface="Arial" charset="0"/>
                <a:cs typeface="Arial" charset="0"/>
              </a:defRPr>
            </a:lvl8pPr>
            <a:lvl9pPr marL="3919538" indent="-231775" eaLnBrk="0" fontAlgn="base" hangingPunct="0">
              <a:spcBef>
                <a:spcPct val="0"/>
              </a:spcBef>
              <a:spcAft>
                <a:spcPct val="0"/>
              </a:spcAft>
              <a:defRPr>
                <a:solidFill>
                  <a:schemeClr val="tx1"/>
                </a:solidFill>
                <a:latin typeface="Calibri" charset="0"/>
                <a:ea typeface="Arial" charset="0"/>
                <a:cs typeface="Arial" charset="0"/>
              </a:defRPr>
            </a:lvl9pPr>
          </a:lstStyle>
          <a:p>
            <a:pPr eaLnBrk="1" hangingPunct="1"/>
            <a:fld id="{B8996F9E-F5ED-E345-9C74-CB29A87D9F18}" type="slidenum">
              <a:rPr lang="en-US">
                <a:solidFill>
                  <a:srgbClr val="000000"/>
                </a:solidFill>
              </a:rPr>
              <a:pPr eaLnBrk="1" hangingPunct="1"/>
              <a:t>1</a:t>
            </a:fld>
            <a:endParaRPr 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z="1000" dirty="0"/>
          </a:p>
        </p:txBody>
      </p:sp>
    </p:spTree>
    <p:extLst>
      <p:ext uri="{BB962C8B-B14F-4D97-AF65-F5344CB8AC3E}">
        <p14:creationId xmlns:p14="http://schemas.microsoft.com/office/powerpoint/2010/main" val="2962502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23294557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81FC266F-AE75-A84E-B665-DB3E4DD48D13}" type="datetimeFigureOut">
              <a:rPr lang="en-US"/>
              <a:pPr/>
              <a:t>2/5/19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2A3FC05D-CAEA-B44F-886E-CC2AB351CA08}" type="slidenum">
              <a:rPr lang="en-US"/>
              <a:pPr/>
              <a:t>‹#›</a:t>
            </a:fld>
            <a:endParaRPr lang="en-US"/>
          </a:p>
        </p:txBody>
      </p:sp>
    </p:spTree>
    <p:extLst>
      <p:ext uri="{BB962C8B-B14F-4D97-AF65-F5344CB8AC3E}">
        <p14:creationId xmlns:p14="http://schemas.microsoft.com/office/powerpoint/2010/main" val="1223220669"/>
      </p:ext>
    </p:extLst>
  </p:cSld>
  <p:clrMap bg1="lt1" tx1="dk1" bg2="lt2" tx2="dk2" accent1="accent1" accent2="accent2" accent3="accent3" accent4="accent4" accent5="accent5" accent6="accent6" hlink="hlink" folHlink="folHlink"/>
  <p:sldLayoutIdLst>
    <p:sldLayoutId id="2147483649" r:id="rId1"/>
  </p:sldLayoutIdLst>
  <p:txStyles>
    <p:titleStyle>
      <a:lvl1pPr algn="ctr" rtl="0" eaLnBrk="1" fontAlgn="base" hangingPunct="1">
        <a:spcBef>
          <a:spcPct val="0"/>
        </a:spcBef>
        <a:spcAft>
          <a:spcPct val="0"/>
        </a:spcAft>
        <a:defRPr sz="4400" kern="1200">
          <a:solidFill>
            <a:schemeClr val="tx1"/>
          </a:solidFill>
          <a:latin typeface="+mj-lt"/>
          <a:ea typeface="ＭＳ Ｐゴシック" charset="0"/>
          <a:cs typeface="+mj-cs"/>
        </a:defRPr>
      </a:lvl1pPr>
      <a:lvl2pPr algn="ctr" rtl="0" eaLnBrk="1" fontAlgn="base" hangingPunct="1">
        <a:spcBef>
          <a:spcPct val="0"/>
        </a:spcBef>
        <a:spcAft>
          <a:spcPct val="0"/>
        </a:spcAft>
        <a:defRPr sz="4400">
          <a:solidFill>
            <a:schemeClr val="tx1"/>
          </a:solidFill>
          <a:latin typeface="Calibri" pitchFamily="34" charset="0"/>
          <a:ea typeface="ＭＳ Ｐゴシック" charset="0"/>
        </a:defRPr>
      </a:lvl2pPr>
      <a:lvl3pPr algn="ctr" rtl="0" eaLnBrk="1" fontAlgn="base" hangingPunct="1">
        <a:spcBef>
          <a:spcPct val="0"/>
        </a:spcBef>
        <a:spcAft>
          <a:spcPct val="0"/>
        </a:spcAft>
        <a:defRPr sz="4400">
          <a:solidFill>
            <a:schemeClr val="tx1"/>
          </a:solidFill>
          <a:latin typeface="Calibri" pitchFamily="34" charset="0"/>
          <a:ea typeface="ＭＳ Ｐゴシック" charset="0"/>
        </a:defRPr>
      </a:lvl3pPr>
      <a:lvl4pPr algn="ctr" rtl="0" eaLnBrk="1" fontAlgn="base" hangingPunct="1">
        <a:spcBef>
          <a:spcPct val="0"/>
        </a:spcBef>
        <a:spcAft>
          <a:spcPct val="0"/>
        </a:spcAft>
        <a:defRPr sz="4400">
          <a:solidFill>
            <a:schemeClr val="tx1"/>
          </a:solidFill>
          <a:latin typeface="Calibri" pitchFamily="34" charset="0"/>
          <a:ea typeface="ＭＳ Ｐゴシック" charset="0"/>
        </a:defRPr>
      </a:lvl4pPr>
      <a:lvl5pPr algn="ctr" rtl="0" eaLnBrk="1" fontAlgn="base" hangingPunct="1">
        <a:spcBef>
          <a:spcPct val="0"/>
        </a:spcBef>
        <a:spcAft>
          <a:spcPct val="0"/>
        </a:spcAft>
        <a:defRPr sz="4400">
          <a:solidFill>
            <a:schemeClr val="tx1"/>
          </a:solidFill>
          <a:latin typeface="Calibri" pitchFamily="34" charset="0"/>
          <a:ea typeface="ＭＳ Ｐゴシック"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4"/>
          <p:cNvSpPr>
            <a:spLocks noChangeArrowheads="1"/>
          </p:cNvSpPr>
          <p:nvPr/>
        </p:nvSpPr>
        <p:spPr bwMode="auto">
          <a:xfrm>
            <a:off x="253608" y="1060430"/>
            <a:ext cx="4187763" cy="52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rIns="45720"/>
          <a:lstStyle/>
          <a:p>
            <a:pPr marL="231775" indent="-231775" algn="ctr">
              <a:spcBef>
                <a:spcPct val="15000"/>
              </a:spcBef>
              <a:defRPr/>
            </a:pPr>
            <a:r>
              <a:rPr lang="en-US" sz="1400" b="1" dirty="0">
                <a:solidFill>
                  <a:prstClr val="black"/>
                </a:solidFill>
                <a:latin typeface="Arial" panose="020B0604020202020204" pitchFamily="34" charset="0"/>
                <a:cs typeface="Arial" panose="020B0604020202020204" pitchFamily="34" charset="0"/>
              </a:rPr>
              <a:t>Objective</a:t>
            </a:r>
          </a:p>
          <a:p>
            <a:pPr marL="285750" indent="-285750">
              <a:spcBef>
                <a:spcPct val="15000"/>
              </a:spcBef>
              <a:buFont typeface="Arial" panose="020B0604020202020204" pitchFamily="34" charset="0"/>
              <a:buChar char="•"/>
              <a:defRPr/>
            </a:pPr>
            <a:r>
              <a:rPr lang="en-US" sz="1200" dirty="0">
                <a:solidFill>
                  <a:prstClr val="black"/>
                </a:solidFill>
                <a:cs typeface="Arial" panose="020B0604020202020204" pitchFamily="34" charset="0"/>
              </a:rPr>
              <a:t>Anthropogenic climate change is predicted to cause spatial and temporal shifts in precipitation patterns. Is it also apparent in changes to the annual cycle of zonal mean precipitation P?</a:t>
            </a:r>
            <a:endParaRPr lang="en-US" sz="1400" b="1" dirty="0">
              <a:solidFill>
                <a:prstClr val="black"/>
              </a:solidFill>
              <a:latin typeface="Arial" panose="020B0604020202020204" pitchFamily="34" charset="0"/>
              <a:cs typeface="Arial" panose="020B0604020202020204" pitchFamily="34" charset="0"/>
            </a:endParaRPr>
          </a:p>
          <a:p>
            <a:pPr algn="ctr">
              <a:lnSpc>
                <a:spcPct val="150000"/>
              </a:lnSpc>
              <a:spcBef>
                <a:spcPct val="15000"/>
              </a:spcBef>
              <a:defRPr/>
            </a:pPr>
            <a:endParaRPr lang="en-US" sz="1400" b="1" dirty="0">
              <a:solidFill>
                <a:prstClr val="black"/>
              </a:solidFill>
              <a:latin typeface="Arial" panose="020B0604020202020204" pitchFamily="34" charset="0"/>
              <a:cs typeface="Arial" panose="020B0604020202020204" pitchFamily="34" charset="0"/>
            </a:endParaRPr>
          </a:p>
          <a:p>
            <a:pPr algn="ctr">
              <a:lnSpc>
                <a:spcPct val="150000"/>
              </a:lnSpc>
              <a:spcBef>
                <a:spcPct val="15000"/>
              </a:spcBef>
              <a:defRPr/>
            </a:pPr>
            <a:r>
              <a:rPr lang="en-US" sz="1400" b="1" dirty="0">
                <a:solidFill>
                  <a:prstClr val="black"/>
                </a:solidFill>
                <a:latin typeface="Arial" panose="020B0604020202020204" pitchFamily="34" charset="0"/>
                <a:cs typeface="Arial" panose="020B0604020202020204" pitchFamily="34" charset="0"/>
              </a:rPr>
              <a:t>Approach</a:t>
            </a:r>
          </a:p>
          <a:p>
            <a:pPr marL="285750" indent="-285750">
              <a:buFont typeface="Arial" panose="020B0604020202020204" pitchFamily="34" charset="0"/>
              <a:buChar char="•"/>
              <a:defRPr/>
            </a:pPr>
            <a:r>
              <a:rPr lang="en-US" sz="1200" dirty="0">
                <a:solidFill>
                  <a:prstClr val="black"/>
                </a:solidFill>
                <a:cs typeface="Arial" panose="020B0604020202020204" pitchFamily="34" charset="0"/>
              </a:rPr>
              <a:t>Employ CMIP5 preindustrial runs to estimate unforced internal climate variability and historical simulations with estimated changes in anthropogenic and natural forcings over the period 1860–2100. </a:t>
            </a:r>
          </a:p>
          <a:p>
            <a:pPr marL="285750" indent="-285750">
              <a:spcBef>
                <a:spcPts val="600"/>
              </a:spcBef>
              <a:buFont typeface="Arial" panose="020B0604020202020204" pitchFamily="34" charset="0"/>
              <a:buChar char="•"/>
              <a:defRPr/>
            </a:pPr>
            <a:r>
              <a:rPr lang="en-US" sz="1200" dirty="0">
                <a:solidFill>
                  <a:prstClr val="black"/>
                </a:solidFill>
                <a:cs typeface="Arial" panose="020B0604020202020204" pitchFamily="34" charset="0"/>
              </a:rPr>
              <a:t>Use two observational datasets of P : Global Precipitation Climatology Project (GPCP) and the Climate Prediction Center Merged Analysis of Precipitation (CMAP) from 1979 to 2014. </a:t>
            </a:r>
            <a:endParaRPr lang="en-US" sz="1600" dirty="0">
              <a:solidFill>
                <a:prstClr val="black"/>
              </a:solidFill>
              <a:latin typeface="Arial" panose="020B0604020202020204" pitchFamily="34" charset="0"/>
              <a:cs typeface="Arial" panose="020B0604020202020204" pitchFamily="34" charset="0"/>
            </a:endParaRPr>
          </a:p>
          <a:p>
            <a:pPr marL="285750" indent="-285750">
              <a:spcBef>
                <a:spcPts val="600"/>
              </a:spcBef>
              <a:buFont typeface="Arial" panose="020B0604020202020204" pitchFamily="34" charset="0"/>
              <a:buChar char="•"/>
              <a:defRPr/>
            </a:pPr>
            <a:r>
              <a:rPr lang="en-US" sz="1200" dirty="0">
                <a:solidFill>
                  <a:prstClr val="black"/>
                </a:solidFill>
                <a:cs typeface="Arial" panose="020B0604020202020204" pitchFamily="34" charset="0"/>
              </a:rPr>
              <a:t>Compute zonal average P(</a:t>
            </a:r>
            <a:r>
              <a:rPr lang="el-GR" sz="1200" dirty="0" err="1">
                <a:solidFill>
                  <a:prstClr val="black"/>
                </a:solidFill>
                <a:cs typeface="Arial" panose="020B0604020202020204" pitchFamily="34" charset="0"/>
              </a:rPr>
              <a:t>ϕ</a:t>
            </a:r>
            <a:r>
              <a:rPr lang="el-GR" sz="1200" dirty="0">
                <a:solidFill>
                  <a:prstClr val="black"/>
                </a:solidFill>
                <a:cs typeface="Arial" panose="020B0604020202020204" pitchFamily="34" charset="0"/>
              </a:rPr>
              <a:t>, </a:t>
            </a:r>
            <a:r>
              <a:rPr lang="en-US" sz="1200" dirty="0">
                <a:solidFill>
                  <a:prstClr val="black"/>
                </a:solidFill>
                <a:cs typeface="Arial" panose="020B0604020202020204" pitchFamily="34" charset="0"/>
              </a:rPr>
              <a:t>t) of combined land and ocean precipitation, where </a:t>
            </a:r>
            <a:r>
              <a:rPr lang="el-GR" sz="1200" dirty="0" err="1">
                <a:solidFill>
                  <a:prstClr val="black"/>
                </a:solidFill>
                <a:cs typeface="Arial" panose="020B0604020202020204" pitchFamily="34" charset="0"/>
              </a:rPr>
              <a:t>ϕ</a:t>
            </a:r>
            <a:r>
              <a:rPr lang="el-GR" sz="1200" dirty="0">
                <a:solidFill>
                  <a:prstClr val="black"/>
                </a:solidFill>
                <a:cs typeface="Arial" panose="020B0604020202020204" pitchFamily="34" charset="0"/>
              </a:rPr>
              <a:t> </a:t>
            </a:r>
            <a:r>
              <a:rPr lang="en-US" sz="1200" dirty="0">
                <a:solidFill>
                  <a:prstClr val="black"/>
                </a:solidFill>
                <a:cs typeface="Arial" panose="020B0604020202020204" pitchFamily="34" charset="0"/>
              </a:rPr>
              <a:t>is latitude and t is the monthly time step. </a:t>
            </a:r>
          </a:p>
          <a:p>
            <a:pPr marL="285750" indent="-285750">
              <a:spcBef>
                <a:spcPts val="600"/>
              </a:spcBef>
              <a:buFont typeface="Arial" panose="020B0604020202020204" pitchFamily="34" charset="0"/>
              <a:buChar char="•"/>
              <a:defRPr/>
            </a:pPr>
            <a:r>
              <a:rPr lang="en-US" sz="1200" dirty="0">
                <a:solidFill>
                  <a:prstClr val="black"/>
                </a:solidFill>
                <a:cs typeface="Arial" panose="020B0604020202020204" pitchFamily="34" charset="0"/>
              </a:rPr>
              <a:t>Calculate the amplitude and phase of of the best-fit sine wave with period 12 months to determine the annual cycle at each latitude. </a:t>
            </a:r>
          </a:p>
          <a:p>
            <a:pPr marL="285750" indent="-285750">
              <a:spcBef>
                <a:spcPts val="600"/>
              </a:spcBef>
              <a:buFont typeface="Arial" panose="020B0604020202020204" pitchFamily="34" charset="0"/>
              <a:buChar char="•"/>
              <a:defRPr/>
            </a:pPr>
            <a:r>
              <a:rPr lang="en-US" sz="1200" dirty="0">
                <a:solidFill>
                  <a:prstClr val="black"/>
                </a:solidFill>
                <a:cs typeface="Arial" panose="020B0604020202020204" pitchFamily="34" charset="0"/>
              </a:rPr>
              <a:t>Model fingerprints of externally forced changes to the amplitude and phase of the P seasonal cycle, combined with observations, enable a formal detection and attribution analysis. </a:t>
            </a:r>
          </a:p>
        </p:txBody>
      </p:sp>
      <p:sp>
        <p:nvSpPr>
          <p:cNvPr id="3076" name="Rectangle 5"/>
          <p:cNvSpPr>
            <a:spLocks noChangeArrowheads="1"/>
          </p:cNvSpPr>
          <p:nvPr/>
        </p:nvSpPr>
        <p:spPr bwMode="auto">
          <a:xfrm>
            <a:off x="444434" y="206928"/>
            <a:ext cx="829404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2000" b="1" dirty="0">
                <a:solidFill>
                  <a:prstClr val="black"/>
                </a:solidFill>
                <a:latin typeface="Arial" panose="020B0604020202020204" pitchFamily="34" charset="0"/>
                <a:cs typeface="Arial" panose="020B0604020202020204" pitchFamily="34" charset="0"/>
              </a:rPr>
              <a:t>Observed and Projected Changes to the Precipitation Annual Cycle</a:t>
            </a:r>
          </a:p>
        </p:txBody>
      </p:sp>
      <p:sp>
        <p:nvSpPr>
          <p:cNvPr id="3077" name="Text Box 6"/>
          <p:cNvSpPr txBox="1">
            <a:spLocks noChangeArrowheads="1"/>
          </p:cNvSpPr>
          <p:nvPr/>
        </p:nvSpPr>
        <p:spPr bwMode="auto">
          <a:xfrm>
            <a:off x="584533" y="6278187"/>
            <a:ext cx="7436061" cy="369332"/>
          </a:xfrm>
          <a:prstGeom prst="rect">
            <a:avLst/>
          </a:prstGeom>
          <a:solidFill>
            <a:srgbClr val="FFFFCC"/>
          </a:solidFill>
          <a:ln w="12700">
            <a:solidFill>
              <a:schemeClr val="tx1"/>
            </a:solidFill>
            <a:miter lim="800000"/>
            <a:headEnd/>
            <a:tailEnd/>
          </a:ln>
          <a:extLst/>
        </p:spPr>
        <p:txBody>
          <a:bodyPr wrap="square">
            <a:spAutoFit/>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r>
              <a:rPr lang="en-US" sz="900" dirty="0">
                <a:latin typeface="Arial" panose="020B0604020202020204" pitchFamily="34" charset="0"/>
                <a:cs typeface="Arial" panose="020B0604020202020204" pitchFamily="34" charset="0"/>
              </a:rPr>
              <a:t>Marvel, Kate, Michela </a:t>
            </a:r>
            <a:r>
              <a:rPr lang="en-US" sz="900" dirty="0" err="1">
                <a:latin typeface="Arial" panose="020B0604020202020204" pitchFamily="34" charset="0"/>
                <a:cs typeface="Arial" panose="020B0604020202020204" pitchFamily="34" charset="0"/>
              </a:rPr>
              <a:t>Biasutti</a:t>
            </a:r>
            <a:r>
              <a:rPr lang="en-US" sz="900" dirty="0">
                <a:latin typeface="Arial" panose="020B0604020202020204" pitchFamily="34" charset="0"/>
                <a:cs typeface="Arial" panose="020B0604020202020204" pitchFamily="34" charset="0"/>
              </a:rPr>
              <a:t>, Celine Bonfils, Karl E Taylor, </a:t>
            </a:r>
            <a:r>
              <a:rPr lang="en-US" sz="900" dirty="0" err="1">
                <a:latin typeface="Arial" panose="020B0604020202020204" pitchFamily="34" charset="0"/>
                <a:cs typeface="Arial" panose="020B0604020202020204" pitchFamily="34" charset="0"/>
              </a:rPr>
              <a:t>Yochanan</a:t>
            </a:r>
            <a:r>
              <a:rPr lang="en-US" sz="900" dirty="0">
                <a:latin typeface="Arial" panose="020B0604020202020204" pitchFamily="34" charset="0"/>
                <a:cs typeface="Arial" panose="020B0604020202020204" pitchFamily="34" charset="0"/>
              </a:rPr>
              <a:t> </a:t>
            </a:r>
            <a:r>
              <a:rPr lang="en-US" sz="900" dirty="0" err="1">
                <a:latin typeface="Arial" panose="020B0604020202020204" pitchFamily="34" charset="0"/>
                <a:cs typeface="Arial" panose="020B0604020202020204" pitchFamily="34" charset="0"/>
              </a:rPr>
              <a:t>Kushnir</a:t>
            </a:r>
            <a:r>
              <a:rPr lang="en-US" sz="900" dirty="0">
                <a:latin typeface="Arial" panose="020B0604020202020204" pitchFamily="34" charset="0"/>
                <a:cs typeface="Arial" panose="020B0604020202020204" pitchFamily="34" charset="0"/>
              </a:rPr>
              <a:t>, and  Benjamin Cook. </a:t>
            </a:r>
            <a:r>
              <a:rPr lang="en-US" sz="900" dirty="0">
                <a:solidFill>
                  <a:srgbClr val="00B050"/>
                </a:solidFill>
                <a:latin typeface="Arial" panose="020B0604020202020204" pitchFamily="34" charset="0"/>
                <a:cs typeface="Arial" panose="020B0604020202020204" pitchFamily="34" charset="0"/>
              </a:rPr>
              <a:t>2017</a:t>
            </a:r>
            <a:r>
              <a:rPr lang="en-US" sz="900" dirty="0">
                <a:latin typeface="Arial" panose="020B0604020202020204" pitchFamily="34" charset="0"/>
                <a:cs typeface="Arial" panose="020B0604020202020204" pitchFamily="34" charset="0"/>
              </a:rPr>
              <a:t> Observed and Projected Changes to the Precipitation Annual Cycle. </a:t>
            </a:r>
            <a:r>
              <a:rPr lang="en-US" sz="900" dirty="0">
                <a:solidFill>
                  <a:srgbClr val="0070C0"/>
                </a:solidFill>
                <a:latin typeface="Arial" panose="020B0604020202020204" pitchFamily="34" charset="0"/>
                <a:cs typeface="Arial" panose="020B0604020202020204" pitchFamily="34" charset="0"/>
              </a:rPr>
              <a:t>Journal of Climate</a:t>
            </a:r>
            <a:r>
              <a:rPr lang="en-US" sz="900" dirty="0">
                <a:latin typeface="Arial" panose="020B0604020202020204" pitchFamily="34" charset="0"/>
                <a:cs typeface="Arial" panose="020B0604020202020204" pitchFamily="34" charset="0"/>
              </a:rPr>
              <a:t>, 30(13), 4983–4995. doi:10.1175/JCLI-D-16-0572.1</a:t>
            </a:r>
          </a:p>
        </p:txBody>
      </p:sp>
      <p:pic>
        <p:nvPicPr>
          <p:cNvPr id="1026" name="Picture 2" descr="https://journals.ametsoc.org/na101/home/literatum/publisher/ams/journals/content/clim/2017/15200442-30.13/jcli-d-16-0572.1/20170607/images/large/jcli-d-16-0572.1-f5.jpeg">
            <a:extLst>
              <a:ext uri="{FF2B5EF4-FFF2-40B4-BE49-F238E27FC236}">
                <a16:creationId xmlns:a16="http://schemas.microsoft.com/office/drawing/2014/main" id="{60A64750-EFDA-DC46-A2B6-A324ABFA0B0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239" y="1000217"/>
            <a:ext cx="4286716" cy="1559144"/>
          </a:xfrm>
          <a:prstGeom prst="rect">
            <a:avLst/>
          </a:prstGeom>
          <a:noFill/>
          <a:extLst>
            <a:ext uri="{909E8E84-426E-40DD-AFC4-6F175D3DCCD1}">
              <a14:hiddenFill xmlns:a14="http://schemas.microsoft.com/office/drawing/2010/main">
                <a:solidFill>
                  <a:srgbClr val="FFFFFF"/>
                </a:solidFill>
              </a14:hiddenFill>
            </a:ext>
          </a:extLst>
        </p:spPr>
      </p:pic>
      <p:sp>
        <p:nvSpPr>
          <p:cNvPr id="38" name="Rectangle 4">
            <a:extLst>
              <a:ext uri="{FF2B5EF4-FFF2-40B4-BE49-F238E27FC236}">
                <a16:creationId xmlns:a16="http://schemas.microsoft.com/office/drawing/2014/main" id="{0CE5CED5-E781-3B44-B1DE-8488B0A1F091}"/>
              </a:ext>
            </a:extLst>
          </p:cNvPr>
          <p:cNvSpPr>
            <a:spLocks noChangeArrowheads="1"/>
          </p:cNvSpPr>
          <p:nvPr/>
        </p:nvSpPr>
        <p:spPr bwMode="auto">
          <a:xfrm>
            <a:off x="4683239" y="3667657"/>
            <a:ext cx="4286716" cy="2256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rIns="45720"/>
          <a:lstStyle/>
          <a:p>
            <a:pPr>
              <a:defRPr/>
            </a:pPr>
            <a:endParaRPr lang="en-US" sz="1200" dirty="0">
              <a:solidFill>
                <a:prstClr val="black"/>
              </a:solidFill>
              <a:latin typeface="Arial" panose="020B0604020202020204" pitchFamily="34" charset="0"/>
              <a:cs typeface="Arial" panose="020B0604020202020204" pitchFamily="34" charset="0"/>
            </a:endParaRPr>
          </a:p>
          <a:p>
            <a:pPr>
              <a:defRPr/>
            </a:pPr>
            <a:endParaRPr lang="en-US" sz="1200" dirty="0">
              <a:solidFill>
                <a:prstClr val="black"/>
              </a:solidFill>
              <a:latin typeface="Arial" panose="020B0604020202020204" pitchFamily="34" charset="0"/>
              <a:cs typeface="Arial" panose="020B0604020202020204" pitchFamily="34" charset="0"/>
            </a:endParaRPr>
          </a:p>
          <a:p>
            <a:pPr marL="231775" indent="-231775" algn="ctr">
              <a:lnSpc>
                <a:spcPct val="150000"/>
              </a:lnSpc>
              <a:spcBef>
                <a:spcPct val="15000"/>
              </a:spcBef>
              <a:defRPr/>
            </a:pPr>
            <a:r>
              <a:rPr lang="en-US" sz="1400" b="1" dirty="0">
                <a:solidFill>
                  <a:prstClr val="black"/>
                </a:solidFill>
                <a:latin typeface="Arial" panose="020B0604020202020204" pitchFamily="34" charset="0"/>
                <a:cs typeface="Arial" panose="020B0604020202020204" pitchFamily="34" charset="0"/>
              </a:rPr>
              <a:t>Impact</a:t>
            </a:r>
          </a:p>
          <a:p>
            <a:pPr marL="285750" indent="-285750">
              <a:spcBef>
                <a:spcPct val="15000"/>
              </a:spcBef>
              <a:buFont typeface="Arial" panose="020B0604020202020204" pitchFamily="34" charset="0"/>
              <a:buChar char="•"/>
              <a:defRPr/>
            </a:pPr>
            <a:r>
              <a:rPr lang="en-US" sz="1200" dirty="0">
                <a:solidFill>
                  <a:prstClr val="black"/>
                </a:solidFill>
                <a:cs typeface="Arial" panose="020B0604020202020204" pitchFamily="34" charset="0"/>
              </a:rPr>
              <a:t>Observed amplitude changes are inconsistent with model estimates of internal variability but not attributable to the model-predicted response to external forcing. </a:t>
            </a:r>
          </a:p>
          <a:p>
            <a:pPr marL="285750" indent="-285750">
              <a:spcBef>
                <a:spcPct val="15000"/>
              </a:spcBef>
              <a:buFont typeface="Arial" panose="020B0604020202020204" pitchFamily="34" charset="0"/>
              <a:buChar char="•"/>
              <a:defRPr/>
            </a:pPr>
            <a:r>
              <a:rPr lang="en-US" sz="1200" dirty="0">
                <a:solidFill>
                  <a:prstClr val="black"/>
                </a:solidFill>
                <a:cs typeface="Arial" panose="020B0604020202020204" pitchFamily="34" charset="0"/>
              </a:rPr>
              <a:t>However, the observed changes to the annual cycle phase are inconsistent (GPCP) with estimates of internal variability, and are consistent with model estimates of forced changes. This suggests the emergence of an externally forced signal.</a:t>
            </a:r>
            <a:endParaRPr lang="en-US" sz="1600" dirty="0">
              <a:solidFill>
                <a:prstClr val="black"/>
              </a:solidFill>
              <a:cs typeface="Arial" panose="020B0604020202020204" pitchFamily="34" charset="0"/>
            </a:endParaRPr>
          </a:p>
        </p:txBody>
      </p:sp>
      <p:sp>
        <p:nvSpPr>
          <p:cNvPr id="2" name="Rectangle 1">
            <a:extLst>
              <a:ext uri="{FF2B5EF4-FFF2-40B4-BE49-F238E27FC236}">
                <a16:creationId xmlns:a16="http://schemas.microsoft.com/office/drawing/2014/main" id="{A7AD0FF5-8C1E-E348-8A46-AD3EA8BF4D7B}"/>
              </a:ext>
            </a:extLst>
          </p:cNvPr>
          <p:cNvSpPr/>
          <p:nvPr/>
        </p:nvSpPr>
        <p:spPr>
          <a:xfrm>
            <a:off x="4540597" y="2528726"/>
            <a:ext cx="4572000" cy="1015663"/>
          </a:xfrm>
          <a:prstGeom prst="rect">
            <a:avLst/>
          </a:prstGeom>
        </p:spPr>
        <p:txBody>
          <a:bodyPr>
            <a:spAutoFit/>
          </a:bodyPr>
          <a:lstStyle/>
          <a:p>
            <a:r>
              <a:rPr lang="en-US" sz="1000" dirty="0"/>
              <a:t>Signal distributions for the </a:t>
            </a:r>
            <a:r>
              <a:rPr lang="en-US" sz="1000" i="1" dirty="0"/>
              <a:t>P</a:t>
            </a:r>
            <a:r>
              <a:rPr lang="en-US" sz="1000" dirty="0"/>
              <a:t> annual cycle (a) amplitude and (b) phase. All signals have been normalized by the standard deviation of the preindustrial control distribution (green). The orange histograms show the CMIP5 ALL+8.5 forced distributions. The observed signals are shown as vertical lines, and the shading shows the 90% confidence interval on the signals determined from the uncertainty in the regression slope.</a:t>
            </a:r>
          </a:p>
        </p:txBody>
      </p:sp>
    </p:spTree>
    <p:extLst>
      <p:ext uri="{BB962C8B-B14F-4D97-AF65-F5344CB8AC3E}">
        <p14:creationId xmlns:p14="http://schemas.microsoft.com/office/powerpoint/2010/main" val="4048763910"/>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p:properties xmlns:p="http://schemas.microsoft.com/office/2006/metadata/properties" xmlns:xsi="http://www.w3.org/2001/XMLSchema-instance" xmlns:pc="http://schemas.microsoft.com/office/infopath/2007/PartnerControls">
  <documentManagement>
    <SlideDescription xmlns="http://schemas.microsoft.com/sharepoint/v3" xsi:nil="true"/>
    <Presentation xmlns="http://schemas.microsoft.com/sharepoint/v3">Kelly-TropicalCyclones-GRL-Sept2018-f</Presentation>
    <Funding xmlns="98b00cf3-a6ce-40de-8923-f140beb786e9">RGCM</Funding>
  </documentManagement>
</p:properties>
</file>

<file path=customXml/item2.xml><?xml version="1.0" encoding="utf-8"?>
<ct:contentTypeSchema xmlns:ct="http://schemas.microsoft.com/office/2006/metadata/contentType" xmlns:ma="http://schemas.microsoft.com/office/2006/metadata/properties/metaAttributes" ct:_="" ma:_="" ma:contentTypeName="Slide" ma:contentTypeID="0x010100A22E315B1F3C42B49A0E90D2F9AB5AB100A3ADA40348D53C4EA114B46FA9468BEB" ma:contentTypeVersion="1" ma:contentTypeDescription="Microsoft PowerPoint Slide" ma:contentTypeScope="" ma:versionID="253321084bc877e6219647d3d603010e">
  <xsd:schema xmlns:xsd="http://www.w3.org/2001/XMLSchema" xmlns:xs="http://www.w3.org/2001/XMLSchema" xmlns:p="http://schemas.microsoft.com/office/2006/metadata/properties" xmlns:ns1="http://schemas.microsoft.com/sharepoint/v3" xmlns:ns2="98b00cf3-a6ce-40de-8923-f140beb786e9" targetNamespace="http://schemas.microsoft.com/office/2006/metadata/properties" ma:root="true" ma:fieldsID="d22a2e83e57c1c348b9d66ffe587db95" ns1:_="" ns2:_="">
    <xsd:import namespace="http://schemas.microsoft.com/sharepoint/v3"/>
    <xsd:import namespace="98b00cf3-a6ce-40de-8923-f140beb786e9"/>
    <xsd:element name="properties">
      <xsd:complexType>
        <xsd:sequence>
          <xsd:element name="documentManagement">
            <xsd:complexType>
              <xsd:all>
                <xsd:element ref="ns1:Presentation" minOccurs="0"/>
                <xsd:element ref="ns1:SlideDescription" minOccurs="0"/>
                <xsd:element ref="ns2:Funding"/>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1" nillable="true" ma:displayName="Presentation" ma:internalName="Presentation">
      <xsd:simpleType>
        <xsd:restriction base="dms:Text"/>
      </xsd:simpleType>
    </xsd:element>
    <xsd:element name="SlideDescription" ma:index="2"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b00cf3-a6ce-40de-8923-f140beb786e9" elementFormDefault="qualified">
    <xsd:import namespace="http://schemas.microsoft.com/office/2006/documentManagement/types"/>
    <xsd:import namespace="http://schemas.microsoft.com/office/infopath/2007/PartnerControls"/>
    <xsd:element name="Funding" ma:index="7" ma:displayName="Funding" ma:description="Funding Soure" ma:internalName="Funding">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5F04B8F-389F-431E-84C0-63B42593D128}">
  <ds:schemaRefs>
    <ds:schemaRef ds:uri="http://schemas.microsoft.com/sharepoint/v3"/>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98b00cf3-a6ce-40de-8923-f140beb786e9"/>
    <ds:schemaRef ds:uri="http://www.w3.org/XML/1998/namespace"/>
    <ds:schemaRef ds:uri="http://purl.org/dc/dcmitype/"/>
  </ds:schemaRefs>
</ds:datastoreItem>
</file>

<file path=customXml/itemProps2.xml><?xml version="1.0" encoding="utf-8"?>
<ds:datastoreItem xmlns:ds="http://schemas.openxmlformats.org/officeDocument/2006/customXml" ds:itemID="{46C4BCAF-B29E-4B46-9A47-AE446EDE505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8b00cf3-a6ce-40de-8923-f140beb786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DOE-Sample-Slide-Highlights-Template.pot</Template>
  <TotalTime>3790</TotalTime>
  <Words>366</Words>
  <Application>Microsoft Macintosh PowerPoint</Application>
  <PresentationFormat>On-screen Show (4:3)</PresentationFormat>
  <Paragraphs>18</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ＭＳ Ｐゴシック</vt:lpstr>
      <vt:lpstr>Arial</vt:lpstr>
      <vt:lpstr>Calibri</vt:lpstr>
      <vt:lpstr>DOE-Sample-Slide-Highlights-Template</vt:lpstr>
      <vt:lpstr>PowerPoint Presentation</vt:lpstr>
    </vt:vector>
  </TitlesOfParts>
  <Company>PNNL</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Kelly-TropicalCyclones-GRL-Sept2018-f</dc:title>
  <dc:creator>JOvink</dc:creator>
  <dc:description/>
  <cp:lastModifiedBy>Bonfils, Celine J. W</cp:lastModifiedBy>
  <cp:revision>221</cp:revision>
  <cp:lastPrinted>2017-02-14T23:42:19Z</cp:lastPrinted>
  <dcterms:created xsi:type="dcterms:W3CDTF">2013-02-22T17:42:48Z</dcterms:created>
  <dcterms:modified xsi:type="dcterms:W3CDTF">2019-02-06T00:53:44Z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Highlight">
    <vt:lpwstr/>
  </property>
  <property fmtid="{D5CDD505-2E9C-101B-9397-08002B2CF9AE}" pid="3" name="FY">
    <vt:lpwstr/>
  </property>
  <property fmtid="{D5CDD505-2E9C-101B-9397-08002B2CF9AE}" pid="4" name="Funding">
    <vt:lpwstr>RGCM</vt:lpwstr>
  </property>
  <property fmtid="{D5CDD505-2E9C-101B-9397-08002B2CF9AE}" pid="5" name="ContentTypeId">
    <vt:lpwstr>0x010100A22E315B1F3C42B49A0E90D2F9AB5AB100A3ADA40348D53C4EA114B46FA9468BEB</vt:lpwstr>
  </property>
  <property fmtid="{D5CDD505-2E9C-101B-9397-08002B2CF9AE}" pid="6" name="ContentType">
    <vt:lpwstr>Slide</vt:lpwstr>
  </property>
  <property fmtid="{D5CDD505-2E9C-101B-9397-08002B2CF9AE}" pid="7" name="Presentation">
    <vt:lpwstr>Kelly-TropicalCyclones-GRL-Sept2018-f</vt:lpwstr>
  </property>
  <property fmtid="{D5CDD505-2E9C-101B-9397-08002B2CF9AE}" pid="8" name="SlideDescription">
    <vt:lpwstr/>
  </property>
</Properties>
</file>