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p:scale>
          <a:sx n="107" d="100"/>
          <a:sy n="107" d="100"/>
        </p:scale>
        <p:origin x="1000" y="3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07144B-0F1E-6345-8A5E-651752FFDB92}" type="datetimeFigureOut">
              <a:rPr lang="en-US" smtClean="0"/>
              <a:t>6/7/21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95C4E-99AE-4A44-B2BC-AA5D789A695B}" type="slidenum">
              <a:rPr lang="en-US" smtClean="0"/>
              <a:t>‹#›</a:t>
            </a:fld>
            <a:endParaRPr lang="en-US"/>
          </a:p>
        </p:txBody>
      </p:sp>
    </p:spTree>
    <p:extLst>
      <p:ext uri="{BB962C8B-B14F-4D97-AF65-F5344CB8AC3E}">
        <p14:creationId xmlns:p14="http://schemas.microsoft.com/office/powerpoint/2010/main" val="2109994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07144B-0F1E-6345-8A5E-651752FFDB92}" type="datetimeFigureOut">
              <a:rPr lang="en-US" smtClean="0"/>
              <a:t>6/7/21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95C4E-99AE-4A44-B2BC-AA5D789A695B}" type="slidenum">
              <a:rPr lang="en-US" smtClean="0"/>
              <a:t>‹#›</a:t>
            </a:fld>
            <a:endParaRPr lang="en-US"/>
          </a:p>
        </p:txBody>
      </p:sp>
    </p:spTree>
    <p:extLst>
      <p:ext uri="{BB962C8B-B14F-4D97-AF65-F5344CB8AC3E}">
        <p14:creationId xmlns:p14="http://schemas.microsoft.com/office/powerpoint/2010/main" val="25465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07144B-0F1E-6345-8A5E-651752FFDB92}" type="datetimeFigureOut">
              <a:rPr lang="en-US" smtClean="0"/>
              <a:t>6/7/21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95C4E-99AE-4A44-B2BC-AA5D789A695B}" type="slidenum">
              <a:rPr lang="en-US" smtClean="0"/>
              <a:t>‹#›</a:t>
            </a:fld>
            <a:endParaRPr lang="en-US"/>
          </a:p>
        </p:txBody>
      </p:sp>
    </p:spTree>
    <p:extLst>
      <p:ext uri="{BB962C8B-B14F-4D97-AF65-F5344CB8AC3E}">
        <p14:creationId xmlns:p14="http://schemas.microsoft.com/office/powerpoint/2010/main" val="2941489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07144B-0F1E-6345-8A5E-651752FFDB92}" type="datetimeFigureOut">
              <a:rPr lang="en-US" smtClean="0"/>
              <a:t>6/7/21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95C4E-99AE-4A44-B2BC-AA5D789A695B}" type="slidenum">
              <a:rPr lang="en-US" smtClean="0"/>
              <a:t>‹#›</a:t>
            </a:fld>
            <a:endParaRPr lang="en-US"/>
          </a:p>
        </p:txBody>
      </p:sp>
    </p:spTree>
    <p:extLst>
      <p:ext uri="{BB962C8B-B14F-4D97-AF65-F5344CB8AC3E}">
        <p14:creationId xmlns:p14="http://schemas.microsoft.com/office/powerpoint/2010/main" val="37388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07144B-0F1E-6345-8A5E-651752FFDB92}" type="datetimeFigureOut">
              <a:rPr lang="en-US" smtClean="0"/>
              <a:t>6/7/21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E95C4E-99AE-4A44-B2BC-AA5D789A695B}" type="slidenum">
              <a:rPr lang="en-US" smtClean="0"/>
              <a:t>‹#›</a:t>
            </a:fld>
            <a:endParaRPr lang="en-US"/>
          </a:p>
        </p:txBody>
      </p:sp>
    </p:spTree>
    <p:extLst>
      <p:ext uri="{BB962C8B-B14F-4D97-AF65-F5344CB8AC3E}">
        <p14:creationId xmlns:p14="http://schemas.microsoft.com/office/powerpoint/2010/main" val="4104759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07144B-0F1E-6345-8A5E-651752FFDB92}" type="datetimeFigureOut">
              <a:rPr lang="en-US" smtClean="0"/>
              <a:t>6/7/21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E95C4E-99AE-4A44-B2BC-AA5D789A695B}" type="slidenum">
              <a:rPr lang="en-US" smtClean="0"/>
              <a:t>‹#›</a:t>
            </a:fld>
            <a:endParaRPr lang="en-US"/>
          </a:p>
        </p:txBody>
      </p:sp>
    </p:spTree>
    <p:extLst>
      <p:ext uri="{BB962C8B-B14F-4D97-AF65-F5344CB8AC3E}">
        <p14:creationId xmlns:p14="http://schemas.microsoft.com/office/powerpoint/2010/main" val="2691371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07144B-0F1E-6345-8A5E-651752FFDB92}" type="datetimeFigureOut">
              <a:rPr lang="en-US" smtClean="0"/>
              <a:t>6/7/21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E95C4E-99AE-4A44-B2BC-AA5D789A695B}" type="slidenum">
              <a:rPr lang="en-US" smtClean="0"/>
              <a:t>‹#›</a:t>
            </a:fld>
            <a:endParaRPr lang="en-US"/>
          </a:p>
        </p:txBody>
      </p:sp>
    </p:spTree>
    <p:extLst>
      <p:ext uri="{BB962C8B-B14F-4D97-AF65-F5344CB8AC3E}">
        <p14:creationId xmlns:p14="http://schemas.microsoft.com/office/powerpoint/2010/main" val="1254925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07144B-0F1E-6345-8A5E-651752FFDB92}" type="datetimeFigureOut">
              <a:rPr lang="en-US" smtClean="0"/>
              <a:t>6/7/21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E95C4E-99AE-4A44-B2BC-AA5D789A695B}" type="slidenum">
              <a:rPr lang="en-US" smtClean="0"/>
              <a:t>‹#›</a:t>
            </a:fld>
            <a:endParaRPr lang="en-US"/>
          </a:p>
        </p:txBody>
      </p:sp>
    </p:spTree>
    <p:extLst>
      <p:ext uri="{BB962C8B-B14F-4D97-AF65-F5344CB8AC3E}">
        <p14:creationId xmlns:p14="http://schemas.microsoft.com/office/powerpoint/2010/main" val="1796496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07144B-0F1E-6345-8A5E-651752FFDB92}" type="datetimeFigureOut">
              <a:rPr lang="en-US" smtClean="0"/>
              <a:t>6/7/21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E95C4E-99AE-4A44-B2BC-AA5D789A695B}" type="slidenum">
              <a:rPr lang="en-US" smtClean="0"/>
              <a:t>‹#›</a:t>
            </a:fld>
            <a:endParaRPr lang="en-US"/>
          </a:p>
        </p:txBody>
      </p:sp>
    </p:spTree>
    <p:extLst>
      <p:ext uri="{BB962C8B-B14F-4D97-AF65-F5344CB8AC3E}">
        <p14:creationId xmlns:p14="http://schemas.microsoft.com/office/powerpoint/2010/main" val="1348028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07144B-0F1E-6345-8A5E-651752FFDB92}" type="datetimeFigureOut">
              <a:rPr lang="en-US" smtClean="0"/>
              <a:t>6/7/21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E95C4E-99AE-4A44-B2BC-AA5D789A695B}" type="slidenum">
              <a:rPr lang="en-US" smtClean="0"/>
              <a:t>‹#›</a:t>
            </a:fld>
            <a:endParaRPr lang="en-US"/>
          </a:p>
        </p:txBody>
      </p:sp>
    </p:spTree>
    <p:extLst>
      <p:ext uri="{BB962C8B-B14F-4D97-AF65-F5344CB8AC3E}">
        <p14:creationId xmlns:p14="http://schemas.microsoft.com/office/powerpoint/2010/main" val="154530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07144B-0F1E-6345-8A5E-651752FFDB92}" type="datetimeFigureOut">
              <a:rPr lang="en-US" smtClean="0"/>
              <a:t>6/7/21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E95C4E-99AE-4A44-B2BC-AA5D789A695B}" type="slidenum">
              <a:rPr lang="en-US" smtClean="0"/>
              <a:t>‹#›</a:t>
            </a:fld>
            <a:endParaRPr lang="en-US"/>
          </a:p>
        </p:txBody>
      </p:sp>
    </p:spTree>
    <p:extLst>
      <p:ext uri="{BB962C8B-B14F-4D97-AF65-F5344CB8AC3E}">
        <p14:creationId xmlns:p14="http://schemas.microsoft.com/office/powerpoint/2010/main" val="919645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07144B-0F1E-6345-8A5E-651752FFDB92}" type="datetimeFigureOut">
              <a:rPr lang="en-US" smtClean="0"/>
              <a:t>6/7/21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E95C4E-99AE-4A44-B2BC-AA5D789A695B}" type="slidenum">
              <a:rPr lang="en-US" smtClean="0"/>
              <a:t>‹#›</a:t>
            </a:fld>
            <a:endParaRPr lang="en-US"/>
          </a:p>
        </p:txBody>
      </p:sp>
    </p:spTree>
    <p:extLst>
      <p:ext uri="{BB962C8B-B14F-4D97-AF65-F5344CB8AC3E}">
        <p14:creationId xmlns:p14="http://schemas.microsoft.com/office/powerpoint/2010/main" val="17260075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D8DA201C-45DE-EA48-941C-8A5544341DED}"/>
              </a:ext>
            </a:extLst>
          </p:cNvPr>
          <p:cNvGrpSpPr/>
          <p:nvPr/>
        </p:nvGrpSpPr>
        <p:grpSpPr>
          <a:xfrm>
            <a:off x="24633" y="1288306"/>
            <a:ext cx="4151681" cy="4727028"/>
            <a:chOff x="26622" y="1039393"/>
            <a:chExt cx="4487025" cy="3494953"/>
          </a:xfrm>
        </p:grpSpPr>
        <p:sp>
          <p:nvSpPr>
            <p:cNvPr id="13" name="TextBox 12">
              <a:extLst>
                <a:ext uri="{FF2B5EF4-FFF2-40B4-BE49-F238E27FC236}">
                  <a16:creationId xmlns:a16="http://schemas.microsoft.com/office/drawing/2014/main" id="{06FD58DC-806D-6A42-BA56-2551776F8A45}"/>
                </a:ext>
              </a:extLst>
            </p:cNvPr>
            <p:cNvSpPr txBox="1"/>
            <p:nvPr/>
          </p:nvSpPr>
          <p:spPr>
            <a:xfrm>
              <a:off x="26622" y="1039393"/>
              <a:ext cx="4487025" cy="1015663"/>
            </a:xfrm>
            <a:prstGeom prst="rect">
              <a:avLst/>
            </a:prstGeom>
            <a:noFill/>
            <a:ln>
              <a:noFill/>
            </a:ln>
          </p:spPr>
          <p:txBody>
            <a:bodyPr wrap="square" rtlCol="0">
              <a:spAutoFit/>
            </a:bodyPr>
            <a:lstStyle/>
            <a:p>
              <a:r>
                <a:rPr lang="en-US" sz="1200" dirty="0"/>
                <a:t>Precipitation in the Sahel, the semi-arid region just south of the Sahara desert, affects a large and rapidly growing population.  Regional rainfall has been shaped by two main external factors: aerosols and greenhouse gases.  Decreasing aerosol burden over the North Atlantic is expected to increase regional rainfall, as is increasing greenhouse gas emissions.  Can the responses to these </a:t>
              </a:r>
              <a:r>
                <a:rPr lang="en-US" sz="1200" dirty="0" err="1"/>
                <a:t>forcings</a:t>
              </a:r>
              <a:r>
                <a:rPr lang="en-US" sz="1200" dirty="0"/>
                <a:t> be distinguished in observations?</a:t>
              </a:r>
            </a:p>
          </p:txBody>
        </p:sp>
        <p:sp>
          <p:nvSpPr>
            <p:cNvPr id="18" name="TextBox 17">
              <a:extLst>
                <a:ext uri="{FF2B5EF4-FFF2-40B4-BE49-F238E27FC236}">
                  <a16:creationId xmlns:a16="http://schemas.microsoft.com/office/drawing/2014/main" id="{B49776C1-A5F7-A841-B04F-DEA00062DBF6}"/>
                </a:ext>
              </a:extLst>
            </p:cNvPr>
            <p:cNvSpPr txBox="1"/>
            <p:nvPr/>
          </p:nvSpPr>
          <p:spPr>
            <a:xfrm>
              <a:off x="44274" y="2418073"/>
              <a:ext cx="4341138" cy="2116273"/>
            </a:xfrm>
            <a:prstGeom prst="rect">
              <a:avLst/>
            </a:prstGeom>
            <a:noFill/>
            <a:ln>
              <a:noFill/>
            </a:ln>
          </p:spPr>
          <p:txBody>
            <a:bodyPr wrap="square" rtlCol="0">
              <a:spAutoFit/>
            </a:bodyPr>
            <a:lstStyle/>
            <a:p>
              <a:r>
                <a:rPr lang="en-US" sz="1200" b="1" dirty="0"/>
                <a:t>AEROSOLS </a:t>
              </a:r>
              <a:r>
                <a:rPr lang="en-US" sz="1200" dirty="0"/>
                <a:t>affect Sahel precipitation through indirect effects, cooling the North Atlantic and shifting the ITCZ.  The response to aerosol forcing is characterized by </a:t>
              </a:r>
            </a:p>
            <a:p>
              <a:r>
                <a:rPr lang="en-US" sz="1200" b="1" dirty="0"/>
                <a:t>	SYMMETRY </a:t>
              </a:r>
              <a:r>
                <a:rPr lang="en-US" sz="1200" dirty="0"/>
                <a:t>between the East and West Sahel</a:t>
              </a:r>
            </a:p>
            <a:p>
              <a:r>
                <a:rPr lang="en-US" sz="1200" b="1" dirty="0"/>
                <a:t>	NO SEASONALITY: </a:t>
              </a:r>
              <a:r>
                <a:rPr lang="en-US" sz="1200" dirty="0"/>
                <a:t>decreases in the rainy season only</a:t>
              </a:r>
            </a:p>
            <a:p>
              <a:r>
                <a:rPr lang="en-US" sz="1200" b="1" dirty="0"/>
                <a:t>	NO CHANGE </a:t>
              </a:r>
              <a:r>
                <a:rPr lang="en-US" sz="1200" dirty="0"/>
                <a:t>in the proportion of rainy days</a:t>
              </a:r>
            </a:p>
            <a:p>
              <a:endParaRPr lang="en-US" sz="1200" dirty="0"/>
            </a:p>
            <a:p>
              <a:r>
                <a:rPr lang="en-US" sz="1200" b="1" dirty="0"/>
                <a:t>GREENHOUSE GASES </a:t>
              </a:r>
              <a:r>
                <a:rPr lang="en-US" sz="1200" dirty="0"/>
                <a:t>affect Sahel precipitation through enhancing the Saharan heat low, increasing the barrier for convection, and increasing moisture availability.  The response to greenhouse forcing is characterized by</a:t>
              </a:r>
            </a:p>
            <a:p>
              <a:r>
                <a:rPr lang="en-US" sz="1200" b="1" dirty="0"/>
                <a:t>	DIFFERENCES </a:t>
              </a:r>
              <a:r>
                <a:rPr lang="en-US" sz="1200" dirty="0"/>
                <a:t>between the East and West Sahel</a:t>
              </a:r>
            </a:p>
            <a:p>
              <a:r>
                <a:rPr lang="en-US" sz="1200" b="1" dirty="0"/>
                <a:t>	SEASONALITY: </a:t>
              </a:r>
              <a:r>
                <a:rPr lang="en-US" sz="1200" dirty="0"/>
                <a:t>decreases in the rainy season</a:t>
              </a:r>
            </a:p>
            <a:p>
              <a:r>
                <a:rPr lang="en-US" sz="1200" b="1" dirty="0"/>
                <a:t>	INCREASES </a:t>
              </a:r>
              <a:r>
                <a:rPr lang="en-US" sz="1200" dirty="0"/>
                <a:t>in the proportion of rainy day</a:t>
              </a:r>
            </a:p>
            <a:p>
              <a:endParaRPr lang="en-US" sz="1200" b="1" dirty="0"/>
            </a:p>
          </p:txBody>
        </p:sp>
      </p:grpSp>
      <p:sp>
        <p:nvSpPr>
          <p:cNvPr id="22" name="TextBox 21">
            <a:extLst>
              <a:ext uri="{FF2B5EF4-FFF2-40B4-BE49-F238E27FC236}">
                <a16:creationId xmlns:a16="http://schemas.microsoft.com/office/drawing/2014/main" id="{AC71D625-28FE-884B-8945-BD2B7F18DF4F}"/>
              </a:ext>
            </a:extLst>
          </p:cNvPr>
          <p:cNvSpPr txBox="1"/>
          <p:nvPr/>
        </p:nvSpPr>
        <p:spPr>
          <a:xfrm>
            <a:off x="1203257" y="19319"/>
            <a:ext cx="6477671" cy="1046440"/>
          </a:xfrm>
          <a:prstGeom prst="rect">
            <a:avLst/>
          </a:prstGeom>
          <a:noFill/>
        </p:spPr>
        <p:txBody>
          <a:bodyPr wrap="none" rtlCol="0">
            <a:spAutoFit/>
          </a:bodyPr>
          <a:lstStyle/>
          <a:p>
            <a:pPr algn="ctr"/>
            <a:r>
              <a:rPr lang="en-US" sz="2400" dirty="0"/>
              <a:t>Fingerprints of External </a:t>
            </a:r>
            <a:r>
              <a:rPr lang="en-US" sz="2400" dirty="0" err="1"/>
              <a:t>Forcings</a:t>
            </a:r>
            <a:r>
              <a:rPr lang="en-US" sz="2400" dirty="0"/>
              <a:t> on Sahel Rainfall: </a:t>
            </a:r>
          </a:p>
          <a:p>
            <a:pPr algn="ctr"/>
            <a:r>
              <a:rPr lang="en-US" sz="1400" dirty="0"/>
              <a:t>Aerosols, Greenhouse Gases, and Model-Observation Discrepancies</a:t>
            </a:r>
          </a:p>
          <a:p>
            <a:pPr algn="ctr"/>
            <a:r>
              <a:rPr lang="en-GB" sz="1200" dirty="0"/>
              <a:t>Kate Marvel, Michela </a:t>
            </a:r>
            <a:r>
              <a:rPr lang="en-GB" sz="1200" dirty="0" err="1"/>
              <a:t>Biasutti</a:t>
            </a:r>
            <a:r>
              <a:rPr lang="en-GB" sz="1200" dirty="0"/>
              <a:t>, and Céline </a:t>
            </a:r>
            <a:r>
              <a:rPr lang="en-GB" sz="1200" dirty="0" err="1"/>
              <a:t>Bonfils</a:t>
            </a:r>
            <a:r>
              <a:rPr lang="en-GB" sz="1200" dirty="0"/>
              <a:t>, </a:t>
            </a:r>
          </a:p>
          <a:p>
            <a:pPr algn="ctr"/>
            <a:r>
              <a:rPr lang="en-GB" sz="1200" i="1" dirty="0"/>
              <a:t>Environmental Research Letters</a:t>
            </a:r>
            <a:endParaRPr lang="en-US" b="1" dirty="0"/>
          </a:p>
        </p:txBody>
      </p:sp>
      <p:sp>
        <p:nvSpPr>
          <p:cNvPr id="2" name="TextBox 1">
            <a:extLst>
              <a:ext uri="{FF2B5EF4-FFF2-40B4-BE49-F238E27FC236}">
                <a16:creationId xmlns:a16="http://schemas.microsoft.com/office/drawing/2014/main" id="{02ADF7D9-C0A6-EF4A-8EE4-5227E08B035F}"/>
              </a:ext>
            </a:extLst>
          </p:cNvPr>
          <p:cNvSpPr txBox="1"/>
          <p:nvPr/>
        </p:nvSpPr>
        <p:spPr>
          <a:xfrm>
            <a:off x="54560" y="953669"/>
            <a:ext cx="1404744" cy="369332"/>
          </a:xfrm>
          <a:prstGeom prst="rect">
            <a:avLst/>
          </a:prstGeom>
          <a:noFill/>
        </p:spPr>
        <p:txBody>
          <a:bodyPr wrap="none" rtlCol="0">
            <a:spAutoFit/>
          </a:bodyPr>
          <a:lstStyle/>
          <a:p>
            <a:r>
              <a:rPr lang="en-US" dirty="0"/>
              <a:t>MOTIVATION</a:t>
            </a:r>
          </a:p>
        </p:txBody>
      </p:sp>
      <p:sp>
        <p:nvSpPr>
          <p:cNvPr id="11" name="TextBox 10">
            <a:extLst>
              <a:ext uri="{FF2B5EF4-FFF2-40B4-BE49-F238E27FC236}">
                <a16:creationId xmlns:a16="http://schemas.microsoft.com/office/drawing/2014/main" id="{4A14F52F-762E-A04D-85EC-08F207A715AA}"/>
              </a:ext>
            </a:extLst>
          </p:cNvPr>
          <p:cNvSpPr txBox="1"/>
          <p:nvPr/>
        </p:nvSpPr>
        <p:spPr>
          <a:xfrm>
            <a:off x="54560" y="2812147"/>
            <a:ext cx="1502719" cy="369332"/>
          </a:xfrm>
          <a:prstGeom prst="rect">
            <a:avLst/>
          </a:prstGeom>
          <a:noFill/>
        </p:spPr>
        <p:txBody>
          <a:bodyPr wrap="none" rtlCol="0">
            <a:spAutoFit/>
          </a:bodyPr>
          <a:lstStyle/>
          <a:p>
            <a:r>
              <a:rPr lang="en-US" dirty="0"/>
              <a:t>INNOVATIONS</a:t>
            </a:r>
          </a:p>
        </p:txBody>
      </p:sp>
      <p:sp>
        <p:nvSpPr>
          <p:cNvPr id="16" name="TextBox 15">
            <a:extLst>
              <a:ext uri="{FF2B5EF4-FFF2-40B4-BE49-F238E27FC236}">
                <a16:creationId xmlns:a16="http://schemas.microsoft.com/office/drawing/2014/main" id="{CD33C89A-B01A-674F-9C48-8C142B870D74}"/>
              </a:ext>
            </a:extLst>
          </p:cNvPr>
          <p:cNvSpPr txBox="1"/>
          <p:nvPr/>
        </p:nvSpPr>
        <p:spPr>
          <a:xfrm>
            <a:off x="4332897" y="4041612"/>
            <a:ext cx="970650" cy="369332"/>
          </a:xfrm>
          <a:prstGeom prst="rect">
            <a:avLst/>
          </a:prstGeom>
          <a:noFill/>
        </p:spPr>
        <p:txBody>
          <a:bodyPr wrap="none" rtlCol="0">
            <a:spAutoFit/>
          </a:bodyPr>
          <a:lstStyle/>
          <a:p>
            <a:r>
              <a:rPr lang="en-US" dirty="0"/>
              <a:t>RESULTS</a:t>
            </a:r>
          </a:p>
        </p:txBody>
      </p:sp>
      <p:sp>
        <p:nvSpPr>
          <p:cNvPr id="19" name="TextBox 18">
            <a:extLst>
              <a:ext uri="{FF2B5EF4-FFF2-40B4-BE49-F238E27FC236}">
                <a16:creationId xmlns:a16="http://schemas.microsoft.com/office/drawing/2014/main" id="{09FD3DC2-5156-634A-9B33-046DE8B3BFBE}"/>
              </a:ext>
            </a:extLst>
          </p:cNvPr>
          <p:cNvSpPr txBox="1"/>
          <p:nvPr/>
        </p:nvSpPr>
        <p:spPr>
          <a:xfrm>
            <a:off x="4109953" y="4368774"/>
            <a:ext cx="5072743" cy="2308324"/>
          </a:xfrm>
          <a:prstGeom prst="rect">
            <a:avLst/>
          </a:prstGeom>
          <a:noFill/>
          <a:ln>
            <a:noFill/>
          </a:ln>
        </p:spPr>
        <p:txBody>
          <a:bodyPr wrap="square" rtlCol="0">
            <a:spAutoFit/>
          </a:bodyPr>
          <a:lstStyle/>
          <a:p>
            <a:r>
              <a:rPr lang="en-US" sz="1200" dirty="0"/>
              <a:t>We show that CMIP5 models project the emergence of a detectable signal of aerosol forcing in the middle of the twentieth century and a detectable signal of greenhouse gas forcing at the beginning of the twenty-first. However, the signals of both aerosol and greenhouse gas forcing in observations emerge earlier and are stronger than in the models, far stronger in the case of aerosols.  The similarity between the response to aerosol forcing and the leading mode of internal variability makes it difficult to attribute this model-observation discrepancy to errors in the forcing, errors in the forced response, model inability to capture the amplitude of internal variability, or some combination of these.  For greenhouse gases, however, the forced response is distinct from internal variability as estimated by models, and the observations are largely commensurate with the model projections.  </a:t>
            </a:r>
          </a:p>
        </p:txBody>
      </p:sp>
      <p:sp>
        <p:nvSpPr>
          <p:cNvPr id="9" name="Rectangle 8">
            <a:extLst>
              <a:ext uri="{FF2B5EF4-FFF2-40B4-BE49-F238E27FC236}">
                <a16:creationId xmlns:a16="http://schemas.microsoft.com/office/drawing/2014/main" id="{2A66AF91-08EB-AD43-987F-90668B2E2E5F}"/>
              </a:ext>
            </a:extLst>
          </p:cNvPr>
          <p:cNvSpPr/>
          <p:nvPr/>
        </p:nvSpPr>
        <p:spPr>
          <a:xfrm>
            <a:off x="90945" y="6229327"/>
            <a:ext cx="3916738" cy="553998"/>
          </a:xfrm>
          <a:prstGeom prst="rect">
            <a:avLst/>
          </a:prstGeom>
          <a:solidFill>
            <a:srgbClr val="FFC000"/>
          </a:solidFill>
        </p:spPr>
        <p:txBody>
          <a:bodyPr wrap="square">
            <a:spAutoFit/>
          </a:bodyPr>
          <a:lstStyle/>
          <a:p>
            <a:r>
              <a:rPr lang="en-US" sz="1000" dirty="0"/>
              <a:t>Marvel, </a:t>
            </a:r>
            <a:r>
              <a:rPr lang="en-US" sz="1000" dirty="0" err="1"/>
              <a:t>Biasutti</a:t>
            </a:r>
            <a:r>
              <a:rPr lang="en-US" sz="1000" dirty="0"/>
              <a:t>, Bonfils 2020: Fingerprints of external </a:t>
            </a:r>
            <a:r>
              <a:rPr lang="en-US" sz="1000" dirty="0" err="1"/>
              <a:t>forcings</a:t>
            </a:r>
            <a:r>
              <a:rPr lang="en-US" sz="1000" dirty="0"/>
              <a:t> on Sahel rainfall: aerosols, greenhouse gases, and model-observation discrepancies </a:t>
            </a:r>
            <a:r>
              <a:rPr lang="en-US" sz="1000" i="1" dirty="0"/>
              <a:t>Environ. Res. Lett.</a:t>
            </a:r>
            <a:r>
              <a:rPr lang="en-US" sz="1000" dirty="0"/>
              <a:t> 15 084023 10.1088/1748-9326/ab858e</a:t>
            </a:r>
          </a:p>
        </p:txBody>
      </p:sp>
      <p:grpSp>
        <p:nvGrpSpPr>
          <p:cNvPr id="27" name="Group 26">
            <a:extLst>
              <a:ext uri="{FF2B5EF4-FFF2-40B4-BE49-F238E27FC236}">
                <a16:creationId xmlns:a16="http://schemas.microsoft.com/office/drawing/2014/main" id="{9AD3EC52-DA39-834F-BE74-996AD380D703}"/>
              </a:ext>
            </a:extLst>
          </p:cNvPr>
          <p:cNvGrpSpPr/>
          <p:nvPr/>
        </p:nvGrpSpPr>
        <p:grpSpPr>
          <a:xfrm>
            <a:off x="4572000" y="1069086"/>
            <a:ext cx="4274794" cy="2812190"/>
            <a:chOff x="4572000" y="1069086"/>
            <a:chExt cx="4274794" cy="2812190"/>
          </a:xfrm>
        </p:grpSpPr>
        <p:grpSp>
          <p:nvGrpSpPr>
            <p:cNvPr id="7" name="Group 6">
              <a:extLst>
                <a:ext uri="{FF2B5EF4-FFF2-40B4-BE49-F238E27FC236}">
                  <a16:creationId xmlns:a16="http://schemas.microsoft.com/office/drawing/2014/main" id="{2AC4319C-BCD6-5B49-AD21-A6F2F134836A}"/>
                </a:ext>
              </a:extLst>
            </p:cNvPr>
            <p:cNvGrpSpPr/>
            <p:nvPr/>
          </p:nvGrpSpPr>
          <p:grpSpPr>
            <a:xfrm>
              <a:off x="4572000" y="1069086"/>
              <a:ext cx="4274794" cy="2812190"/>
              <a:chOff x="4650266" y="1226716"/>
              <a:chExt cx="4274794" cy="2812190"/>
            </a:xfrm>
          </p:grpSpPr>
          <p:pic>
            <p:nvPicPr>
              <p:cNvPr id="4" name="Picture 3">
                <a:extLst>
                  <a:ext uri="{FF2B5EF4-FFF2-40B4-BE49-F238E27FC236}">
                    <a16:creationId xmlns:a16="http://schemas.microsoft.com/office/drawing/2014/main" id="{3B07D4B9-38AB-294D-9F15-F5B91B651876}"/>
                  </a:ext>
                </a:extLst>
              </p:cNvPr>
              <p:cNvPicPr>
                <a:picLocks noChangeAspect="1"/>
              </p:cNvPicPr>
              <p:nvPr/>
            </p:nvPicPr>
            <p:blipFill rotWithShape="1">
              <a:blip r:embed="rId2"/>
              <a:srcRect t="2497"/>
              <a:stretch/>
            </p:blipFill>
            <p:spPr>
              <a:xfrm>
                <a:off x="4773378" y="1348995"/>
                <a:ext cx="4133088" cy="2686584"/>
              </a:xfrm>
              <a:prstGeom prst="rect">
                <a:avLst/>
              </a:prstGeom>
            </p:spPr>
          </p:pic>
          <p:sp>
            <p:nvSpPr>
              <p:cNvPr id="3" name="TextBox 2">
                <a:extLst>
                  <a:ext uri="{FF2B5EF4-FFF2-40B4-BE49-F238E27FC236}">
                    <a16:creationId xmlns:a16="http://schemas.microsoft.com/office/drawing/2014/main" id="{336A5CFB-B0BF-3140-9ACF-37E48453D3AD}"/>
                  </a:ext>
                </a:extLst>
              </p:cNvPr>
              <p:cNvSpPr txBox="1"/>
              <p:nvPr/>
            </p:nvSpPr>
            <p:spPr>
              <a:xfrm>
                <a:off x="4951264" y="3900407"/>
                <a:ext cx="1897955" cy="138499"/>
              </a:xfrm>
              <a:prstGeom prst="rect">
                <a:avLst/>
              </a:prstGeom>
              <a:solidFill>
                <a:schemeClr val="bg1"/>
              </a:solidFill>
            </p:spPr>
            <p:txBody>
              <a:bodyPr wrap="none" lIns="0" tIns="0" rIns="0" bIns="0" rtlCol="0">
                <a:spAutoFit/>
              </a:bodyPr>
              <a:lstStyle/>
              <a:p>
                <a:r>
                  <a:rPr lang="en-US" sz="900" dirty="0"/>
                  <a:t>1900    1920    1940    1960    1980    2000</a:t>
                </a:r>
              </a:p>
            </p:txBody>
          </p:sp>
          <p:sp>
            <p:nvSpPr>
              <p:cNvPr id="12" name="TextBox 11">
                <a:extLst>
                  <a:ext uri="{FF2B5EF4-FFF2-40B4-BE49-F238E27FC236}">
                    <a16:creationId xmlns:a16="http://schemas.microsoft.com/office/drawing/2014/main" id="{09D76461-4D65-DD49-AD92-701AB58F6121}"/>
                  </a:ext>
                </a:extLst>
              </p:cNvPr>
              <p:cNvSpPr txBox="1"/>
              <p:nvPr/>
            </p:nvSpPr>
            <p:spPr>
              <a:xfrm>
                <a:off x="7027105" y="3900406"/>
                <a:ext cx="1897955" cy="138499"/>
              </a:xfrm>
              <a:prstGeom prst="rect">
                <a:avLst/>
              </a:prstGeom>
              <a:solidFill>
                <a:schemeClr val="bg1"/>
              </a:solidFill>
            </p:spPr>
            <p:txBody>
              <a:bodyPr wrap="none" lIns="0" tIns="0" rIns="0" bIns="0" rtlCol="0">
                <a:spAutoFit/>
              </a:bodyPr>
              <a:lstStyle/>
              <a:p>
                <a:r>
                  <a:rPr lang="en-US" sz="900" dirty="0"/>
                  <a:t>2000    2020    2040    2060    2080    2100</a:t>
                </a:r>
              </a:p>
            </p:txBody>
          </p:sp>
          <p:sp>
            <p:nvSpPr>
              <p:cNvPr id="14" name="TextBox 13">
                <a:extLst>
                  <a:ext uri="{FF2B5EF4-FFF2-40B4-BE49-F238E27FC236}">
                    <a16:creationId xmlns:a16="http://schemas.microsoft.com/office/drawing/2014/main" id="{54DEA3A7-6019-F941-972F-49F386545618}"/>
                  </a:ext>
                </a:extLst>
              </p:cNvPr>
              <p:cNvSpPr txBox="1"/>
              <p:nvPr/>
            </p:nvSpPr>
            <p:spPr>
              <a:xfrm>
                <a:off x="5004146" y="2573119"/>
                <a:ext cx="1825821" cy="126188"/>
              </a:xfrm>
              <a:prstGeom prst="rect">
                <a:avLst/>
              </a:prstGeom>
              <a:solidFill>
                <a:schemeClr val="bg1"/>
              </a:solidFill>
            </p:spPr>
            <p:txBody>
              <a:bodyPr wrap="none" lIns="0" tIns="9144" rIns="0" bIns="9144" rtlCol="0">
                <a:spAutoFit/>
              </a:bodyPr>
              <a:lstStyle/>
              <a:p>
                <a:r>
                  <a:rPr lang="en-US" sz="700" dirty="0"/>
                  <a:t>Jan Feb Mar Apr May Jun Jul Aug Sep Oct Nov Dec</a:t>
                </a:r>
              </a:p>
            </p:txBody>
          </p:sp>
          <p:sp>
            <p:nvSpPr>
              <p:cNvPr id="5" name="TextBox 4">
                <a:extLst>
                  <a:ext uri="{FF2B5EF4-FFF2-40B4-BE49-F238E27FC236}">
                    <a16:creationId xmlns:a16="http://schemas.microsoft.com/office/drawing/2014/main" id="{F0670D46-DACC-2348-B185-D83BF99F3B51}"/>
                  </a:ext>
                </a:extLst>
              </p:cNvPr>
              <p:cNvSpPr txBox="1"/>
              <p:nvPr/>
            </p:nvSpPr>
            <p:spPr>
              <a:xfrm>
                <a:off x="5398324" y="1226716"/>
                <a:ext cx="1037463" cy="138499"/>
              </a:xfrm>
              <a:prstGeom prst="rect">
                <a:avLst/>
              </a:prstGeom>
              <a:solidFill>
                <a:schemeClr val="bg1"/>
              </a:solidFill>
            </p:spPr>
            <p:txBody>
              <a:bodyPr wrap="none" tIns="0" bIns="0" rtlCol="0">
                <a:spAutoFit/>
              </a:bodyPr>
              <a:lstStyle/>
              <a:p>
                <a:r>
                  <a:rPr lang="en-US" sz="900" dirty="0"/>
                  <a:t>20CEN Fingerprint</a:t>
                </a:r>
              </a:p>
            </p:txBody>
          </p:sp>
          <p:sp>
            <p:nvSpPr>
              <p:cNvPr id="15" name="TextBox 14">
                <a:extLst>
                  <a:ext uri="{FF2B5EF4-FFF2-40B4-BE49-F238E27FC236}">
                    <a16:creationId xmlns:a16="http://schemas.microsoft.com/office/drawing/2014/main" id="{6B5C44DA-C712-2542-8A63-F553CE6D5109}"/>
                  </a:ext>
                </a:extLst>
              </p:cNvPr>
              <p:cNvSpPr txBox="1"/>
              <p:nvPr/>
            </p:nvSpPr>
            <p:spPr>
              <a:xfrm>
                <a:off x="7388602" y="1226716"/>
                <a:ext cx="1037463" cy="138499"/>
              </a:xfrm>
              <a:prstGeom prst="rect">
                <a:avLst/>
              </a:prstGeom>
              <a:solidFill>
                <a:schemeClr val="bg1"/>
              </a:solidFill>
            </p:spPr>
            <p:txBody>
              <a:bodyPr wrap="none" tIns="0" bIns="0" rtlCol="0">
                <a:spAutoFit/>
              </a:bodyPr>
              <a:lstStyle/>
              <a:p>
                <a:r>
                  <a:rPr lang="en-US" sz="900" dirty="0"/>
                  <a:t>21CEN Fingerprint</a:t>
                </a:r>
              </a:p>
            </p:txBody>
          </p:sp>
          <p:sp>
            <p:nvSpPr>
              <p:cNvPr id="17" name="TextBox 16">
                <a:extLst>
                  <a:ext uri="{FF2B5EF4-FFF2-40B4-BE49-F238E27FC236}">
                    <a16:creationId xmlns:a16="http://schemas.microsoft.com/office/drawing/2014/main" id="{870909C4-116B-DD43-9AD2-6A3764A13C2B}"/>
                  </a:ext>
                </a:extLst>
              </p:cNvPr>
              <p:cNvSpPr txBox="1"/>
              <p:nvPr/>
            </p:nvSpPr>
            <p:spPr>
              <a:xfrm>
                <a:off x="7070246" y="2711163"/>
                <a:ext cx="636713" cy="230832"/>
              </a:xfrm>
              <a:prstGeom prst="rect">
                <a:avLst/>
              </a:prstGeom>
              <a:noFill/>
            </p:spPr>
            <p:txBody>
              <a:bodyPr wrap="none" rtlCol="0">
                <a:spAutoFit/>
              </a:bodyPr>
              <a:lstStyle/>
              <a:p>
                <a:r>
                  <a:rPr lang="en-US" sz="900" dirty="0"/>
                  <a:t>21CEN PC</a:t>
                </a:r>
              </a:p>
            </p:txBody>
          </p:sp>
          <p:sp>
            <p:nvSpPr>
              <p:cNvPr id="20" name="TextBox 19">
                <a:extLst>
                  <a:ext uri="{FF2B5EF4-FFF2-40B4-BE49-F238E27FC236}">
                    <a16:creationId xmlns:a16="http://schemas.microsoft.com/office/drawing/2014/main" id="{F7F3639B-6FB5-D24D-93F0-DCFC9E7B9F5D}"/>
                  </a:ext>
                </a:extLst>
              </p:cNvPr>
              <p:cNvSpPr txBox="1"/>
              <p:nvPr/>
            </p:nvSpPr>
            <p:spPr>
              <a:xfrm>
                <a:off x="4972348" y="2718135"/>
                <a:ext cx="636713" cy="230832"/>
              </a:xfrm>
              <a:prstGeom prst="rect">
                <a:avLst/>
              </a:prstGeom>
              <a:noFill/>
            </p:spPr>
            <p:txBody>
              <a:bodyPr wrap="none" rtlCol="0">
                <a:spAutoFit/>
              </a:bodyPr>
              <a:lstStyle/>
              <a:p>
                <a:r>
                  <a:rPr lang="en-US" sz="900" dirty="0"/>
                  <a:t>20CEN PC</a:t>
                </a:r>
              </a:p>
            </p:txBody>
          </p:sp>
          <p:sp>
            <p:nvSpPr>
              <p:cNvPr id="23" name="TextBox 22">
                <a:extLst>
                  <a:ext uri="{FF2B5EF4-FFF2-40B4-BE49-F238E27FC236}">
                    <a16:creationId xmlns:a16="http://schemas.microsoft.com/office/drawing/2014/main" id="{55A395C7-3E49-E44C-8D5E-9C94393C40AA}"/>
                  </a:ext>
                </a:extLst>
              </p:cNvPr>
              <p:cNvSpPr txBox="1"/>
              <p:nvPr/>
            </p:nvSpPr>
            <p:spPr>
              <a:xfrm>
                <a:off x="7058141" y="2571858"/>
                <a:ext cx="1825821" cy="126188"/>
              </a:xfrm>
              <a:prstGeom prst="rect">
                <a:avLst/>
              </a:prstGeom>
              <a:solidFill>
                <a:schemeClr val="bg1"/>
              </a:solidFill>
            </p:spPr>
            <p:txBody>
              <a:bodyPr wrap="none" lIns="0" tIns="9144" rIns="0" bIns="9144" rtlCol="0">
                <a:spAutoFit/>
              </a:bodyPr>
              <a:lstStyle/>
              <a:p>
                <a:r>
                  <a:rPr lang="en-US" sz="700" dirty="0"/>
                  <a:t>Jan Feb Mar Apr May Jun Jul Aug Sep Oct Nov Dec</a:t>
                </a:r>
              </a:p>
            </p:txBody>
          </p:sp>
          <p:sp>
            <p:nvSpPr>
              <p:cNvPr id="6" name="TextBox 5">
                <a:extLst>
                  <a:ext uri="{FF2B5EF4-FFF2-40B4-BE49-F238E27FC236}">
                    <a16:creationId xmlns:a16="http://schemas.microsoft.com/office/drawing/2014/main" id="{574E8BA1-260C-B840-B78D-FD8A69BB69AA}"/>
                  </a:ext>
                </a:extLst>
              </p:cNvPr>
              <p:cNvSpPr txBox="1"/>
              <p:nvPr/>
            </p:nvSpPr>
            <p:spPr>
              <a:xfrm rot="16200000">
                <a:off x="4359642" y="1916765"/>
                <a:ext cx="827471" cy="246221"/>
              </a:xfrm>
              <a:prstGeom prst="rect">
                <a:avLst/>
              </a:prstGeom>
              <a:solidFill>
                <a:schemeClr val="bg1"/>
              </a:solidFill>
            </p:spPr>
            <p:txBody>
              <a:bodyPr wrap="none" rtlCol="0">
                <a:spAutoFit/>
              </a:bodyPr>
              <a:lstStyle/>
              <a:p>
                <a:r>
                  <a:rPr lang="en-US" sz="1000" dirty="0"/>
                  <a:t>EOF Loading</a:t>
                </a:r>
              </a:p>
            </p:txBody>
          </p:sp>
          <p:sp>
            <p:nvSpPr>
              <p:cNvPr id="24" name="TextBox 23">
                <a:extLst>
                  <a:ext uri="{FF2B5EF4-FFF2-40B4-BE49-F238E27FC236}">
                    <a16:creationId xmlns:a16="http://schemas.microsoft.com/office/drawing/2014/main" id="{EE28B38E-2A10-D641-B30C-DAE71025644D}"/>
                  </a:ext>
                </a:extLst>
              </p:cNvPr>
              <p:cNvSpPr txBox="1"/>
              <p:nvPr/>
            </p:nvSpPr>
            <p:spPr>
              <a:xfrm rot="16200000">
                <a:off x="4152053" y="3190500"/>
                <a:ext cx="1242648" cy="246221"/>
              </a:xfrm>
              <a:prstGeom prst="rect">
                <a:avLst/>
              </a:prstGeom>
              <a:solidFill>
                <a:schemeClr val="bg1"/>
              </a:solidFill>
            </p:spPr>
            <p:txBody>
              <a:bodyPr wrap="none" rtlCol="0">
                <a:spAutoFit/>
              </a:bodyPr>
              <a:lstStyle/>
              <a:p>
                <a:r>
                  <a:rPr lang="en-US" sz="1000" dirty="0"/>
                  <a:t>Temporal amplitude</a:t>
                </a:r>
              </a:p>
            </p:txBody>
          </p:sp>
        </p:grpSp>
        <p:sp>
          <p:nvSpPr>
            <p:cNvPr id="10" name="TextBox 9">
              <a:extLst>
                <a:ext uri="{FF2B5EF4-FFF2-40B4-BE49-F238E27FC236}">
                  <a16:creationId xmlns:a16="http://schemas.microsoft.com/office/drawing/2014/main" id="{CFEB8612-DBD8-9447-BD73-3D4A7C19852E}"/>
                </a:ext>
              </a:extLst>
            </p:cNvPr>
            <p:cNvSpPr txBox="1"/>
            <p:nvPr/>
          </p:nvSpPr>
          <p:spPr>
            <a:xfrm>
              <a:off x="7098504" y="1242267"/>
              <a:ext cx="865622" cy="260777"/>
            </a:xfrm>
            <a:prstGeom prst="rect">
              <a:avLst/>
            </a:prstGeom>
            <a:solidFill>
              <a:schemeClr val="bg1"/>
            </a:solidFill>
          </p:spPr>
          <p:txBody>
            <a:bodyPr wrap="none" lIns="0" tIns="0" rIns="0" bIns="0" rtlCol="0">
              <a:spAutoFit/>
            </a:bodyPr>
            <a:lstStyle/>
            <a:p>
              <a:pPr>
                <a:lnSpc>
                  <a:spcPts val="520"/>
                </a:lnSpc>
              </a:pPr>
              <a:r>
                <a:rPr lang="en-US" sz="600" dirty="0"/>
                <a:t>East: P</a:t>
              </a:r>
            </a:p>
            <a:p>
              <a:pPr>
                <a:lnSpc>
                  <a:spcPts val="520"/>
                </a:lnSpc>
              </a:pPr>
              <a:r>
                <a:rPr lang="en-US" sz="600" dirty="0"/>
                <a:t>East: number of rainy days</a:t>
              </a:r>
            </a:p>
            <a:p>
              <a:pPr>
                <a:lnSpc>
                  <a:spcPts val="520"/>
                </a:lnSpc>
              </a:pPr>
              <a:r>
                <a:rPr lang="en-US" sz="600" dirty="0"/>
                <a:t>West: P</a:t>
              </a:r>
            </a:p>
            <a:p>
              <a:pPr>
                <a:lnSpc>
                  <a:spcPts val="520"/>
                </a:lnSpc>
              </a:pPr>
              <a:r>
                <a:rPr lang="en-US" sz="600" dirty="0"/>
                <a:t>West: number of rainy days</a:t>
              </a:r>
            </a:p>
          </p:txBody>
        </p:sp>
        <p:sp>
          <p:nvSpPr>
            <p:cNvPr id="25" name="Rectangle 24">
              <a:extLst>
                <a:ext uri="{FF2B5EF4-FFF2-40B4-BE49-F238E27FC236}">
                  <a16:creationId xmlns:a16="http://schemas.microsoft.com/office/drawing/2014/main" id="{BCF85637-FD50-4D40-8E6B-8C91069621FC}"/>
                </a:ext>
              </a:extLst>
            </p:cNvPr>
            <p:cNvSpPr/>
            <p:nvPr/>
          </p:nvSpPr>
          <p:spPr>
            <a:xfrm>
              <a:off x="6771736" y="1639019"/>
              <a:ext cx="51758" cy="3925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98511DD7-9057-644D-A677-7EFE6A27D6B1}"/>
                </a:ext>
              </a:extLst>
            </p:cNvPr>
            <p:cNvSpPr/>
            <p:nvPr/>
          </p:nvSpPr>
          <p:spPr>
            <a:xfrm>
              <a:off x="6771736" y="2874555"/>
              <a:ext cx="86264" cy="507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003093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319</TotalTime>
  <Words>459</Words>
  <Application>Microsoft Macintosh PowerPoint</Application>
  <PresentationFormat>On-screen Show (4:3)</PresentationFormat>
  <Paragraphs>33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Marvel, Kate (GISS-6110)[TRUSTEES OF COLUMBIA UNIVERSITY]</dc:creator>
  <cp:lastModifiedBy>Bonfils, Celine J. W</cp:lastModifiedBy>
  <cp:revision>16</cp:revision>
  <dcterms:created xsi:type="dcterms:W3CDTF">2019-04-29T17:54:01Z</dcterms:created>
  <dcterms:modified xsi:type="dcterms:W3CDTF">2021-06-08T00:03:25Z</dcterms:modified>
</cp:coreProperties>
</file>