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8" r:id="rId5"/>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25" autoAdjust="0"/>
  </p:normalViewPr>
  <p:slideViewPr>
    <p:cSldViewPr>
      <p:cViewPr varScale="1">
        <p:scale>
          <a:sx n="124" d="100"/>
          <a:sy n="124" d="100"/>
        </p:scale>
        <p:origin x="1568"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EE4913F5-1EAE-474B-AF5A-E8BC3172F19B}" type="datetimeFigureOut">
              <a:rPr lang="en-US"/>
              <a:pPr>
                <a:defRPr/>
              </a:pPr>
              <a:t>8/12/21</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DB298FFB-70F1-4A24-9782-D3D4B90F4D57}" type="slidenum">
              <a:rPr lang="en-US" altLang="en-US"/>
              <a:pPr/>
              <a:t>‹#›</a:t>
            </a:fld>
            <a:endParaRPr lang="en-US" altLang="en-US"/>
          </a:p>
        </p:txBody>
      </p:sp>
    </p:spTree>
    <p:extLst>
      <p:ext uri="{BB962C8B-B14F-4D97-AF65-F5344CB8AC3E}">
        <p14:creationId xmlns:p14="http://schemas.microsoft.com/office/powerpoint/2010/main" val="477624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a:t>http://www.pnnl.gov/science/highlights/highlights.asp?division=749</a:t>
            </a:r>
          </a:p>
        </p:txBody>
      </p:sp>
    </p:spTree>
    <p:extLst>
      <p:ext uri="{BB962C8B-B14F-4D97-AF65-F5344CB8AC3E}">
        <p14:creationId xmlns:p14="http://schemas.microsoft.com/office/powerpoint/2010/main" val="272968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135F78-85A2-4A8E-B588-72BEBA900BB0}" type="datetimeFigureOut">
              <a:rPr lang="en-US"/>
              <a:pPr>
                <a:defRPr/>
              </a:pPr>
              <a:t>8/12/21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E678E4-5B40-41E7-B295-6E15A5E915EA}" type="slidenum">
              <a:rPr lang="en-US" altLang="en-US"/>
              <a:pPr/>
              <a:t>‹#›</a:t>
            </a:fld>
            <a:endParaRPr lang="en-US" altLang="en-US"/>
          </a:p>
        </p:txBody>
      </p:sp>
    </p:spTree>
    <p:extLst>
      <p:ext uri="{BB962C8B-B14F-4D97-AF65-F5344CB8AC3E}">
        <p14:creationId xmlns:p14="http://schemas.microsoft.com/office/powerpoint/2010/main" val="33475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E7F625-517B-440F-9267-2A80D666B736}" type="datetimeFigureOut">
              <a:rPr lang="en-US"/>
              <a:pPr>
                <a:defRPr/>
              </a:pPr>
              <a:t>8/12/21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A89244-42D4-4344-8CB0-317EFA9D52F5}" type="slidenum">
              <a:rPr lang="en-US" altLang="en-US"/>
              <a:pPr/>
              <a:t>‹#›</a:t>
            </a:fld>
            <a:endParaRPr lang="en-US" altLang="en-US"/>
          </a:p>
        </p:txBody>
      </p:sp>
    </p:spTree>
    <p:extLst>
      <p:ext uri="{BB962C8B-B14F-4D97-AF65-F5344CB8AC3E}">
        <p14:creationId xmlns:p14="http://schemas.microsoft.com/office/powerpoint/2010/main" val="407883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212E40-FFBC-4D16-9B96-AE4DC79ACE89}" type="datetimeFigureOut">
              <a:rPr lang="en-US"/>
              <a:pPr>
                <a:defRPr/>
              </a:pPr>
              <a:t>8/12/21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1DC9DD-7613-4A46-8A55-B05D74670C3E}" type="slidenum">
              <a:rPr lang="en-US" altLang="en-US"/>
              <a:pPr/>
              <a:t>‹#›</a:t>
            </a:fld>
            <a:endParaRPr lang="en-US" altLang="en-US"/>
          </a:p>
        </p:txBody>
      </p:sp>
    </p:spTree>
    <p:extLst>
      <p:ext uri="{BB962C8B-B14F-4D97-AF65-F5344CB8AC3E}">
        <p14:creationId xmlns:p14="http://schemas.microsoft.com/office/powerpoint/2010/main" val="35118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108773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D42F4A-CFDF-49B1-A5BB-80EE2A5CB064}" type="datetimeFigureOut">
              <a:rPr lang="en-US"/>
              <a:pPr>
                <a:defRPr/>
              </a:pPr>
              <a:t>8/12/21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C322A1-86CB-4EDD-BD25-C77A09E989F7}" type="slidenum">
              <a:rPr lang="en-US" altLang="en-US"/>
              <a:pPr/>
              <a:t>‹#›</a:t>
            </a:fld>
            <a:endParaRPr lang="en-US" altLang="en-US"/>
          </a:p>
        </p:txBody>
      </p:sp>
    </p:spTree>
    <p:extLst>
      <p:ext uri="{BB962C8B-B14F-4D97-AF65-F5344CB8AC3E}">
        <p14:creationId xmlns:p14="http://schemas.microsoft.com/office/powerpoint/2010/main" val="94749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C97724-70E9-494E-82EA-47E688CC4935}" type="datetimeFigureOut">
              <a:rPr lang="en-US"/>
              <a:pPr>
                <a:defRPr/>
              </a:pPr>
              <a:t>8/12/21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C3BD9F-1ED7-43F1-AEB5-0E60C8DFBF47}" type="slidenum">
              <a:rPr lang="en-US" altLang="en-US"/>
              <a:pPr/>
              <a:t>‹#›</a:t>
            </a:fld>
            <a:endParaRPr lang="en-US" altLang="en-US"/>
          </a:p>
        </p:txBody>
      </p:sp>
    </p:spTree>
    <p:extLst>
      <p:ext uri="{BB962C8B-B14F-4D97-AF65-F5344CB8AC3E}">
        <p14:creationId xmlns:p14="http://schemas.microsoft.com/office/powerpoint/2010/main" val="414610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2939D08-0738-4E34-AC41-6639B35ACD6D}" type="datetimeFigureOut">
              <a:rPr lang="en-US"/>
              <a:pPr>
                <a:defRPr/>
              </a:pPr>
              <a:t>8/12/21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2041E4-4A3F-4086-9C88-809FE63A664C}" type="slidenum">
              <a:rPr lang="en-US" altLang="en-US"/>
              <a:pPr/>
              <a:t>‹#›</a:t>
            </a:fld>
            <a:endParaRPr lang="en-US" altLang="en-US"/>
          </a:p>
        </p:txBody>
      </p:sp>
    </p:spTree>
    <p:extLst>
      <p:ext uri="{BB962C8B-B14F-4D97-AF65-F5344CB8AC3E}">
        <p14:creationId xmlns:p14="http://schemas.microsoft.com/office/powerpoint/2010/main" val="193508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995167-4DB7-4E11-886A-CB7F3966F72D}" type="datetimeFigureOut">
              <a:rPr lang="en-US"/>
              <a:pPr>
                <a:defRPr/>
              </a:pPr>
              <a:t>8/12/21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099FE3B-D710-4794-B641-5B860069AD1F}" type="slidenum">
              <a:rPr lang="en-US" altLang="en-US"/>
              <a:pPr/>
              <a:t>‹#›</a:t>
            </a:fld>
            <a:endParaRPr lang="en-US" altLang="en-US"/>
          </a:p>
        </p:txBody>
      </p:sp>
    </p:spTree>
    <p:extLst>
      <p:ext uri="{BB962C8B-B14F-4D97-AF65-F5344CB8AC3E}">
        <p14:creationId xmlns:p14="http://schemas.microsoft.com/office/powerpoint/2010/main" val="425641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364730-86BB-4110-9C41-08FDBFA392CA}" type="datetimeFigureOut">
              <a:rPr lang="en-US"/>
              <a:pPr>
                <a:defRPr/>
              </a:pPr>
              <a:t>8/12/21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7D306B0-1A4A-4863-93A3-4B49804814EA}" type="slidenum">
              <a:rPr lang="en-US" altLang="en-US"/>
              <a:pPr/>
              <a:t>‹#›</a:t>
            </a:fld>
            <a:endParaRPr lang="en-US" altLang="en-US"/>
          </a:p>
        </p:txBody>
      </p:sp>
    </p:spTree>
    <p:extLst>
      <p:ext uri="{BB962C8B-B14F-4D97-AF65-F5344CB8AC3E}">
        <p14:creationId xmlns:p14="http://schemas.microsoft.com/office/powerpoint/2010/main" val="376902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4AAD07-01BF-446E-8744-C7BB7767638F}" type="datetimeFigureOut">
              <a:rPr lang="en-US"/>
              <a:pPr>
                <a:defRPr/>
              </a:pPr>
              <a:t>8/12/21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067ABCF-3691-42EF-8D96-8AEB84F18694}" type="slidenum">
              <a:rPr lang="en-US" altLang="en-US"/>
              <a:pPr/>
              <a:t>‹#›</a:t>
            </a:fld>
            <a:endParaRPr lang="en-US" altLang="en-US"/>
          </a:p>
        </p:txBody>
      </p:sp>
    </p:spTree>
    <p:extLst>
      <p:ext uri="{BB962C8B-B14F-4D97-AF65-F5344CB8AC3E}">
        <p14:creationId xmlns:p14="http://schemas.microsoft.com/office/powerpoint/2010/main" val="377820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FE092C-7F6F-4DA2-94A1-AFFE6A3B6BFC}" type="datetimeFigureOut">
              <a:rPr lang="en-US"/>
              <a:pPr>
                <a:defRPr/>
              </a:pPr>
              <a:t>8/12/21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8D7103-DDC9-4808-B39B-D6FA4C867515}" type="slidenum">
              <a:rPr lang="en-US" altLang="en-US"/>
              <a:pPr/>
              <a:t>‹#›</a:t>
            </a:fld>
            <a:endParaRPr lang="en-US" altLang="en-US"/>
          </a:p>
        </p:txBody>
      </p:sp>
    </p:spTree>
    <p:extLst>
      <p:ext uri="{BB962C8B-B14F-4D97-AF65-F5344CB8AC3E}">
        <p14:creationId xmlns:p14="http://schemas.microsoft.com/office/powerpoint/2010/main" val="25882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1619B4-0779-4B38-8346-A994C45F2BF8}" type="datetimeFigureOut">
              <a:rPr lang="en-US"/>
              <a:pPr>
                <a:defRPr/>
              </a:pPr>
              <a:t>8/12/21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FC4C9C-1FCF-4447-B5EF-8B193573439A}" type="slidenum">
              <a:rPr lang="en-US" altLang="en-US"/>
              <a:pPr/>
              <a:t>‹#›</a:t>
            </a:fld>
            <a:endParaRPr lang="en-US" altLang="en-US"/>
          </a:p>
        </p:txBody>
      </p:sp>
    </p:spTree>
    <p:extLst>
      <p:ext uri="{BB962C8B-B14F-4D97-AF65-F5344CB8AC3E}">
        <p14:creationId xmlns:p14="http://schemas.microsoft.com/office/powerpoint/2010/main" val="249878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570776-5D34-4B94-8688-589C882A4837}" type="datetimeFigureOut">
              <a:rPr lang="en-US"/>
              <a:pPr>
                <a:defRPr/>
              </a:pPr>
              <a:t>8/12/21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C62178-E8A7-4C00-A203-4DE18BC737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52400" y="33528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15000"/>
              </a:spcBef>
              <a:buFontTx/>
              <a:buNone/>
            </a:pPr>
            <a:endParaRPr lang="en-US" altLang="en-US" sz="1600">
              <a:solidFill>
                <a:srgbClr val="000000"/>
              </a:solidFill>
            </a:endParaRPr>
          </a:p>
        </p:txBody>
      </p:sp>
      <p:sp>
        <p:nvSpPr>
          <p:cNvPr id="3075" name="Rectangle 4"/>
          <p:cNvSpPr>
            <a:spLocks noChangeArrowheads="1"/>
          </p:cNvSpPr>
          <p:nvPr/>
        </p:nvSpPr>
        <p:spPr bwMode="auto">
          <a:xfrm>
            <a:off x="177596" y="943710"/>
            <a:ext cx="4424466" cy="558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gn="ctr">
              <a:spcBef>
                <a:spcPct val="15000"/>
              </a:spcBef>
              <a:defRPr/>
            </a:pPr>
            <a:r>
              <a:rPr lang="en-US" sz="1400" b="1" dirty="0">
                <a:solidFill>
                  <a:prstClr val="black"/>
                </a:solidFill>
              </a:rPr>
              <a:t>Objective</a:t>
            </a:r>
          </a:p>
          <a:p>
            <a:pPr marL="285750" indent="-285750">
              <a:spcBef>
                <a:spcPct val="15000"/>
              </a:spcBef>
              <a:buFont typeface="Arial" pitchFamily="34" charset="0"/>
              <a:buChar char="●"/>
              <a:defRPr/>
            </a:pPr>
            <a:r>
              <a:rPr lang="en-US" sz="1400" dirty="0">
                <a:solidFill>
                  <a:prstClr val="black"/>
                </a:solidFill>
              </a:rPr>
              <a:t>A comprehensive drought-feature-based evaluation system is developed and applied to multiple datasets.</a:t>
            </a:r>
          </a:p>
          <a:p>
            <a:pPr marL="285750" indent="-285750">
              <a:spcBef>
                <a:spcPct val="15000"/>
              </a:spcBef>
              <a:buFont typeface="Arial" pitchFamily="34" charset="0"/>
              <a:buChar char="●"/>
              <a:defRPr/>
            </a:pPr>
            <a:r>
              <a:rPr lang="en-US" sz="1400" dirty="0">
                <a:solidFill>
                  <a:prstClr val="black"/>
                </a:solidFill>
              </a:rPr>
              <a:t>Insights are obtained into model biases over different climate products and regions.</a:t>
            </a:r>
          </a:p>
          <a:p>
            <a:pPr>
              <a:spcBef>
                <a:spcPct val="15000"/>
              </a:spcBef>
              <a:defRPr/>
            </a:pPr>
            <a:endParaRPr lang="en-US" sz="1400" b="1" dirty="0">
              <a:solidFill>
                <a:prstClr val="black"/>
              </a:solidFill>
            </a:endParaRPr>
          </a:p>
          <a:p>
            <a:pPr marL="231775" indent="-231775" algn="ctr">
              <a:spcBef>
                <a:spcPct val="15000"/>
              </a:spcBef>
              <a:defRPr/>
            </a:pPr>
            <a:r>
              <a:rPr lang="en-US" sz="1400" b="1" dirty="0">
                <a:solidFill>
                  <a:prstClr val="black"/>
                </a:solidFill>
              </a:rPr>
              <a:t>Approach</a:t>
            </a:r>
          </a:p>
          <a:p>
            <a:pPr marL="285750" indent="-285750">
              <a:spcBef>
                <a:spcPct val="15000"/>
              </a:spcBef>
              <a:buFont typeface="Arial" pitchFamily="34" charset="0"/>
              <a:buChar char="●"/>
              <a:defRPr/>
            </a:pPr>
            <a:r>
              <a:rPr lang="en-US" sz="1400" dirty="0">
                <a:solidFill>
                  <a:prstClr val="black"/>
                </a:solidFill>
              </a:rPr>
              <a:t>Statistical hypothesis testing is employed for normalization of individual metrics against the threshold for statistical significance,</a:t>
            </a:r>
            <a:r>
              <a:rPr lang="zh-CN" altLang="en-US" sz="1400" dirty="0">
                <a:solidFill>
                  <a:prstClr val="black"/>
                </a:solidFill>
              </a:rPr>
              <a:t> </a:t>
            </a:r>
            <a:r>
              <a:rPr lang="en-CA" altLang="zh-CN" sz="1400" dirty="0">
                <a:solidFill>
                  <a:prstClr val="black"/>
                </a:solidFill>
              </a:rPr>
              <a:t>so as to obtain</a:t>
            </a:r>
            <a:r>
              <a:rPr lang="zh-CN" altLang="en-US" sz="1400" dirty="0">
                <a:solidFill>
                  <a:prstClr val="black"/>
                </a:solidFill>
              </a:rPr>
              <a:t> </a:t>
            </a:r>
            <a:r>
              <a:rPr lang="en-US" altLang="zh-CN" sz="1400" dirty="0">
                <a:solidFill>
                  <a:prstClr val="black"/>
                </a:solidFill>
              </a:rPr>
              <a:t>an</a:t>
            </a:r>
            <a:r>
              <a:rPr lang="zh-CN" altLang="en-US" sz="1400" dirty="0">
                <a:solidFill>
                  <a:prstClr val="black"/>
                </a:solidFill>
              </a:rPr>
              <a:t> </a:t>
            </a:r>
            <a:r>
              <a:rPr lang="en-US" altLang="zh-CN" sz="1400" dirty="0">
                <a:solidFill>
                  <a:prstClr val="black"/>
                </a:solidFill>
              </a:rPr>
              <a:t>absolute</a:t>
            </a:r>
            <a:r>
              <a:rPr lang="zh-CN" altLang="en-US" sz="1400" dirty="0">
                <a:solidFill>
                  <a:prstClr val="black"/>
                </a:solidFill>
              </a:rPr>
              <a:t> </a:t>
            </a:r>
            <a:r>
              <a:rPr lang="en-US" altLang="zh-CN" sz="1400" dirty="0">
                <a:solidFill>
                  <a:prstClr val="black"/>
                </a:solidFill>
              </a:rPr>
              <a:t>assessment of</a:t>
            </a:r>
            <a:r>
              <a:rPr lang="zh-CN" altLang="en-US" sz="1400" dirty="0">
                <a:solidFill>
                  <a:prstClr val="black"/>
                </a:solidFill>
              </a:rPr>
              <a:t> </a:t>
            </a:r>
            <a:r>
              <a:rPr lang="en-US" altLang="zh-CN" sz="1400" dirty="0">
                <a:solidFill>
                  <a:prstClr val="black"/>
                </a:solidFill>
              </a:rPr>
              <a:t>model</a:t>
            </a:r>
            <a:r>
              <a:rPr lang="zh-CN" altLang="en-US" sz="1400" dirty="0">
                <a:solidFill>
                  <a:prstClr val="black"/>
                </a:solidFill>
              </a:rPr>
              <a:t> </a:t>
            </a:r>
            <a:r>
              <a:rPr lang="en-US" altLang="zh-CN" sz="1400" dirty="0">
                <a:solidFill>
                  <a:prstClr val="black"/>
                </a:solidFill>
              </a:rPr>
              <a:t>performance.</a:t>
            </a:r>
            <a:r>
              <a:rPr lang="en-US" sz="1400" dirty="0">
                <a:solidFill>
                  <a:prstClr val="black"/>
                </a:solidFill>
              </a:rPr>
              <a:t> </a:t>
            </a:r>
          </a:p>
          <a:p>
            <a:pPr marL="285750" indent="-285750">
              <a:spcBef>
                <a:spcPct val="15000"/>
              </a:spcBef>
              <a:buFont typeface="Arial" pitchFamily="34" charset="0"/>
              <a:buChar char="●"/>
              <a:defRPr/>
            </a:pPr>
            <a:r>
              <a:rPr lang="en-US" sz="1400" dirty="0">
                <a:solidFill>
                  <a:prstClr val="black"/>
                </a:solidFill>
              </a:rPr>
              <a:t>Principal feature analysis is used to select the most descriptive metrics among eleven metrics that capture the essential features of drought. </a:t>
            </a:r>
          </a:p>
          <a:p>
            <a:pPr marL="285750" indent="-285750">
              <a:spcBef>
                <a:spcPct val="15000"/>
              </a:spcBef>
              <a:buFont typeface="Arial" pitchFamily="34" charset="0"/>
              <a:buChar char="●"/>
              <a:defRPr/>
            </a:pPr>
            <a:endParaRPr lang="en-US" sz="1400" dirty="0">
              <a:solidFill>
                <a:prstClr val="black"/>
              </a:solidFill>
            </a:endParaRPr>
          </a:p>
          <a:p>
            <a:pPr algn="ctr" eaLnBrk="1" hangingPunct="1">
              <a:spcBef>
                <a:spcPct val="15000"/>
              </a:spcBef>
              <a:buFontTx/>
              <a:buNone/>
            </a:pPr>
            <a:r>
              <a:rPr lang="en-US" altLang="en-US" sz="1400" b="1" dirty="0">
                <a:solidFill>
                  <a:srgbClr val="000000"/>
                </a:solidFill>
              </a:rPr>
              <a:t>Impact</a:t>
            </a:r>
          </a:p>
          <a:p>
            <a:pPr marL="283464" indent="-283464" eaLnBrk="1" hangingPunct="1">
              <a:spcBef>
                <a:spcPct val="15000"/>
              </a:spcBef>
              <a:buFont typeface="Arial" panose="020B0604020202020204" pitchFamily="34" charset="0"/>
              <a:buChar char="●"/>
            </a:pPr>
            <a:r>
              <a:rPr lang="en-US" altLang="en-US" sz="1400" dirty="0">
                <a:solidFill>
                  <a:srgbClr val="000000"/>
                </a:solidFill>
              </a:rPr>
              <a:t>By using statistical hypothesis testing, this system can distinguish whether a group of models are all poor or all indistinguishable from observations. </a:t>
            </a:r>
          </a:p>
          <a:p>
            <a:pPr marL="283464" indent="-283464" eaLnBrk="1" hangingPunct="1">
              <a:spcBef>
                <a:spcPct val="15000"/>
              </a:spcBef>
              <a:buFont typeface="Arial" panose="020B0604020202020204" pitchFamily="34" charset="0"/>
              <a:buChar char="●"/>
            </a:pPr>
            <a:r>
              <a:rPr lang="en-US" altLang="en-US" sz="1400" dirty="0">
                <a:solidFill>
                  <a:srgbClr val="000000"/>
                </a:solidFill>
              </a:rPr>
              <a:t>The system provides a method to analyze the performance of statistical downscaling products (like LOCA) while a traditional method like a Taylor score shows essentially identical performance.</a:t>
            </a:r>
          </a:p>
          <a:p>
            <a:pPr marL="283464" indent="-283464" eaLnBrk="1" hangingPunct="1">
              <a:spcBef>
                <a:spcPct val="15000"/>
              </a:spcBef>
              <a:buFont typeface="Arial" panose="020B0604020202020204" pitchFamily="34" charset="0"/>
              <a:buChar char="●"/>
            </a:pPr>
            <a:r>
              <a:rPr lang="en-US" altLang="en-US" sz="1400" dirty="0">
                <a:solidFill>
                  <a:srgbClr val="000000"/>
                </a:solidFill>
              </a:rPr>
              <a:t>Such a feature-based evaluation system can also be developed for other weather events.</a:t>
            </a:r>
          </a:p>
          <a:p>
            <a:pPr marL="283464" indent="-283464" eaLnBrk="1" hangingPunct="1">
              <a:spcBef>
                <a:spcPct val="15000"/>
              </a:spcBef>
              <a:buFont typeface="Arial" panose="020B0604020202020204" pitchFamily="34" charset="0"/>
              <a:buChar char="●"/>
            </a:pPr>
            <a:endParaRPr lang="en-US" altLang="en-US" sz="1400" dirty="0">
              <a:solidFill>
                <a:srgbClr val="000000"/>
              </a:solidFill>
            </a:endParaRPr>
          </a:p>
          <a:p>
            <a:pPr marL="285750" indent="-285750">
              <a:spcBef>
                <a:spcPct val="15000"/>
              </a:spcBef>
              <a:buFont typeface="Arial" pitchFamily="34" charset="0"/>
              <a:buChar char="●"/>
              <a:defRPr/>
            </a:pPr>
            <a:endParaRPr lang="en-US" sz="1400" dirty="0">
              <a:solidFill>
                <a:prstClr val="black"/>
              </a:solidFill>
            </a:endParaRPr>
          </a:p>
        </p:txBody>
      </p:sp>
      <p:sp>
        <p:nvSpPr>
          <p:cNvPr id="3076" name="Rectangle 5"/>
          <p:cNvSpPr>
            <a:spLocks noChangeArrowheads="1"/>
          </p:cNvSpPr>
          <p:nvPr/>
        </p:nvSpPr>
        <p:spPr bwMode="auto">
          <a:xfrm>
            <a:off x="152399" y="112713"/>
            <a:ext cx="8852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dirty="0">
                <a:solidFill>
                  <a:srgbClr val="000000"/>
                </a:solidFill>
                <a:latin typeface="Arial" panose="020B0604020202020204" pitchFamily="34" charset="0"/>
              </a:rPr>
              <a:t>Comprehensive Intermediate-Term Drought Evaluation of Climate Datasets over the Conterminous US</a:t>
            </a:r>
          </a:p>
        </p:txBody>
      </p:sp>
      <p:sp>
        <p:nvSpPr>
          <p:cNvPr id="3077" name="Text Box 6"/>
          <p:cNvSpPr txBox="1">
            <a:spLocks noChangeArrowheads="1"/>
          </p:cNvSpPr>
          <p:nvPr/>
        </p:nvSpPr>
        <p:spPr bwMode="auto">
          <a:xfrm>
            <a:off x="4602062" y="5735947"/>
            <a:ext cx="4433004" cy="7078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CN" sz="1000" dirty="0"/>
              <a:t>Xue, Z., &amp; Ullrich, P. (2021). A Comprehensive Intermediate-Term Drought Evaluation System and Evaluation of Climate Data Products over the Conterminous United States. </a:t>
            </a:r>
            <a:r>
              <a:rPr lang="en-CN" sz="1000" i="1" dirty="0"/>
              <a:t>Journal of Hydrometeorology</a:t>
            </a:r>
            <a:r>
              <a:rPr lang="en-CN" sz="1000" dirty="0"/>
              <a:t>.</a:t>
            </a:r>
            <a:r>
              <a:rPr lang="en-US" sz="1000" dirty="0"/>
              <a:t> [DOI: https://</a:t>
            </a:r>
            <a:r>
              <a:rPr lang="en-US" sz="1000" dirty="0" err="1"/>
              <a:t>doi.org</a:t>
            </a:r>
            <a:r>
              <a:rPr lang="en-US" sz="1000" dirty="0"/>
              <a:t>/10.1175/JHM-D-20-0314.1]</a:t>
            </a:r>
            <a:endParaRPr lang="en-CN" sz="1000" dirty="0"/>
          </a:p>
        </p:txBody>
      </p:sp>
      <p:sp>
        <p:nvSpPr>
          <p:cNvPr id="3078" name="TextBox 9"/>
          <p:cNvSpPr txBox="1">
            <a:spLocks noChangeArrowheads="1"/>
          </p:cNvSpPr>
          <p:nvPr/>
        </p:nvSpPr>
        <p:spPr bwMode="auto">
          <a:xfrm>
            <a:off x="4602062" y="4495800"/>
            <a:ext cx="43106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dirty="0">
                <a:solidFill>
                  <a:srgbClr val="0000FF"/>
                </a:solidFill>
                <a:latin typeface="Arial" panose="020B0604020202020204" pitchFamily="34" charset="0"/>
              </a:rPr>
              <a:t>Metrics are highly correlated within each category over the California Region, but after principal feature selection, principal metrics (bold ones) are largely independent and thus can represent the most essential drought features.</a:t>
            </a:r>
          </a:p>
        </p:txBody>
      </p:sp>
      <p:pic>
        <p:nvPicPr>
          <p:cNvPr id="2" name="Picture 1">
            <a:extLst>
              <a:ext uri="{FF2B5EF4-FFF2-40B4-BE49-F238E27FC236}">
                <a16:creationId xmlns:a16="http://schemas.microsoft.com/office/drawing/2014/main" id="{55DD9F17-588A-B64E-A1DB-F1F97BC9D1CE}"/>
              </a:ext>
            </a:extLst>
          </p:cNvPr>
          <p:cNvPicPr>
            <a:picLocks noChangeAspect="1"/>
          </p:cNvPicPr>
          <p:nvPr/>
        </p:nvPicPr>
        <p:blipFill>
          <a:blip r:embed="rId3"/>
          <a:stretch>
            <a:fillRect/>
          </a:stretch>
        </p:blipFill>
        <p:spPr>
          <a:xfrm>
            <a:off x="4680936" y="915242"/>
            <a:ext cx="4009872" cy="3524757"/>
          </a:xfrm>
          <a:prstGeom prst="rect">
            <a:avLst/>
          </a:prstGeom>
        </p:spPr>
      </p:pic>
      <p:pic>
        <p:nvPicPr>
          <p:cNvPr id="1026" name="Picture 2" descr="UC Davis :: SIS">
            <a:extLst>
              <a:ext uri="{FF2B5EF4-FFF2-40B4-BE49-F238E27FC236}">
                <a16:creationId xmlns:a16="http://schemas.microsoft.com/office/drawing/2014/main" id="{CF377E2D-4809-B64E-9E04-69E8A1E812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5405" y="6529884"/>
            <a:ext cx="1409661" cy="238125"/>
          </a:xfrm>
          <a:prstGeom prst="rect">
            <a:avLst/>
          </a:prstGeom>
          <a:noFill/>
          <a:extLst>
            <a:ext uri="{909E8E84-426E-40DD-AFC4-6F175D3DCCD1}">
              <a14:hiddenFill xmlns:a14="http://schemas.microsoft.com/office/drawing/2010/main">
                <a:solidFill>
                  <a:srgbClr val="FFFFFF"/>
                </a:solidFill>
              </a14:hiddenFill>
            </a:ext>
          </a:extLst>
        </p:spPr>
      </p:pic>
      <p:pic>
        <p:nvPicPr>
          <p:cNvPr id="9" name="Google Shape;124;p2">
            <a:extLst>
              <a:ext uri="{FF2B5EF4-FFF2-40B4-BE49-F238E27FC236}">
                <a16:creationId xmlns:a16="http://schemas.microsoft.com/office/drawing/2014/main" id="{296C2FA1-7A60-524B-94EC-FB75019C17F0}"/>
              </a:ext>
            </a:extLst>
          </p:cNvPr>
          <p:cNvPicPr preferRelativeResize="0"/>
          <p:nvPr/>
        </p:nvPicPr>
        <p:blipFill rotWithShape="1">
          <a:blip r:embed="rId5">
            <a:alphaModFix/>
          </a:blip>
          <a:srcRect l="40625" t="18519" b="24074"/>
          <a:stretch/>
        </p:blipFill>
        <p:spPr>
          <a:xfrm>
            <a:off x="4602062" y="6478962"/>
            <a:ext cx="1013432" cy="330699"/>
          </a:xfrm>
          <a:prstGeom prst="rect">
            <a:avLst/>
          </a:prstGeom>
          <a:noFill/>
          <a:ln w="9525" cap="flat" cmpd="sng">
            <a:solidFill>
              <a:schemeClr val="dk1"/>
            </a:solidFill>
            <a:prstDash val="solid"/>
            <a:round/>
            <a:headEnd type="none" w="sm" len="sm"/>
            <a:tailEnd type="none" w="sm" len="sm"/>
          </a:ln>
        </p:spPr>
      </p:pic>
      <p:pic>
        <p:nvPicPr>
          <p:cNvPr id="10" name="Picture 9" descr="A picture containing drawing&#10;&#10;Description automatically generated">
            <a:extLst>
              <a:ext uri="{FF2B5EF4-FFF2-40B4-BE49-F238E27FC236}">
                <a16:creationId xmlns:a16="http://schemas.microsoft.com/office/drawing/2014/main" id="{0382E793-17CF-BD4F-A7A5-047F6DDDB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2381" y="6488231"/>
            <a:ext cx="1706981" cy="321430"/>
          </a:xfrm>
          <a:prstGeom prst="rect">
            <a:avLst/>
          </a:prstGeom>
        </p:spPr>
      </p:pic>
    </p:spTree>
  </p:cSld>
  <p:clrMapOvr>
    <a:masterClrMapping/>
  </p:clrMapOvr>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33D5BE7003A24B86BD831924205D3A" ma:contentTypeVersion="2" ma:contentTypeDescription="Create a new document." ma:contentTypeScope="" ma:versionID="ac238988cf9dac0644edde20317055e2">
  <xsd:schema xmlns:xsd="http://www.w3.org/2001/XMLSchema" xmlns:xs="http://www.w3.org/2001/XMLSchema" xmlns:p="http://schemas.microsoft.com/office/2006/metadata/properties" xmlns:ns1="http://schemas.microsoft.com/sharepoint/v3" targetNamespace="http://schemas.microsoft.com/office/2006/metadata/properties" ma:root="true" ma:fieldsID="1a3b33f41066294d476535f56813624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C74935E-4390-47DD-99CE-60A5373B7B50}">
  <ds:schemaRefs>
    <ds:schemaRef ds:uri="http://schemas.microsoft.com/sharepoint/v3/contenttype/forms"/>
  </ds:schemaRefs>
</ds:datastoreItem>
</file>

<file path=customXml/itemProps2.xml><?xml version="1.0" encoding="utf-8"?>
<ds:datastoreItem xmlns:ds="http://schemas.openxmlformats.org/officeDocument/2006/customXml" ds:itemID="{FDE39E42-86AA-45D1-BDEC-E709624E74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57D9F0-2B85-430B-8843-0027C0E6F07C}">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DOE-Sample-Slide-Highlights-Template</Template>
  <TotalTime>5930</TotalTime>
  <Words>262</Words>
  <Application>Microsoft Macintosh PowerPoint</Application>
  <PresentationFormat>On-screen Show (4:3)</PresentationFormat>
  <Paragraphs>17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DOE-Sample-Slide-Highlights-Template</vt:lpstr>
      <vt:lpstr>PowerPoint Presentation</vt:lpstr>
    </vt:vector>
  </TitlesOfParts>
  <Company>PNNL IM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Emily L</dc:creator>
  <cp:lastModifiedBy>Paul A Ullrich</cp:lastModifiedBy>
  <cp:revision>12</cp:revision>
  <cp:lastPrinted>2011-05-11T17:30:12Z</cp:lastPrinted>
  <dcterms:created xsi:type="dcterms:W3CDTF">2017-11-02T21:19:41Z</dcterms:created>
  <dcterms:modified xsi:type="dcterms:W3CDTF">2021-08-13T03:50:51Z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75333844-ddec-49b7-ae1e-c27b23a45b5c</vt:lpwstr>
  </property>
  <property fmtid="{D5CDD505-2E9C-101B-9397-08002B2CF9AE}" pid="3" name="ContentTypeId">
    <vt:lpwstr>0x0101008833D5BE7003A24B86BD831924205D3A</vt:lpwstr>
  </property>
  <property fmtid="{D5CDD505-2E9C-101B-9397-08002B2CF9AE}" pid="4" name="Order">
    <vt:r8>3400</vt:r8>
  </property>
</Properties>
</file>