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55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17"/>
    <p:restoredTop sz="91437"/>
  </p:normalViewPr>
  <p:slideViewPr>
    <p:cSldViewPr snapToGrid="0" snapToObjects="1">
      <p:cViewPr>
        <p:scale>
          <a:sx n="123" d="100"/>
          <a:sy n="123" d="100"/>
        </p:scale>
        <p:origin x="592"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31E3C-0988-1D49-AE0F-D50FA2D1A1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7630B8-2B83-0445-A227-AA41FF97F2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EB464A-568D-4A47-B9C1-18EFF204BEE9}"/>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5" name="Footer Placeholder 4">
            <a:extLst>
              <a:ext uri="{FF2B5EF4-FFF2-40B4-BE49-F238E27FC236}">
                <a16:creationId xmlns:a16="http://schemas.microsoft.com/office/drawing/2014/main" id="{5F078EA4-0461-384A-B37D-B00B04368A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4A6503-768E-8448-875C-9B27A13CAA46}"/>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3620857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114F-6BB8-2140-B42F-5741886BAE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00671F-949D-FF46-9E4E-7D31263198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AF8677-651A-774A-BD4C-3A797B065C83}"/>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5" name="Footer Placeholder 4">
            <a:extLst>
              <a:ext uri="{FF2B5EF4-FFF2-40B4-BE49-F238E27FC236}">
                <a16:creationId xmlns:a16="http://schemas.microsoft.com/office/drawing/2014/main" id="{D96870A4-3B48-6441-AB4C-A93A3AE69E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770C80-D940-9B45-A9EC-6B3EBE4F4896}"/>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3842137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8A51B4-3E15-B045-8484-A359C450A3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CBFEC8-9A81-A647-A3BD-C2B5FFDD93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0975D-859D-484B-A2BF-2580C1F912F4}"/>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5" name="Footer Placeholder 4">
            <a:extLst>
              <a:ext uri="{FF2B5EF4-FFF2-40B4-BE49-F238E27FC236}">
                <a16:creationId xmlns:a16="http://schemas.microsoft.com/office/drawing/2014/main" id="{301036E2-BE60-E245-80CA-0B56A703CD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E6FD5F-AE58-F147-B513-E9E886AE599A}"/>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3782486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F1F72-528C-7C48-9439-682C389D26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B6EDF4-2B3D-3B47-A68E-8B31ACA72E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CB2AD-C79B-9245-88E1-4CFA9CF5FFAA}"/>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5" name="Footer Placeholder 4">
            <a:extLst>
              <a:ext uri="{FF2B5EF4-FFF2-40B4-BE49-F238E27FC236}">
                <a16:creationId xmlns:a16="http://schemas.microsoft.com/office/drawing/2014/main" id="{08D90C86-7AC8-5A48-B30A-98720A09A0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C07571-556A-EC41-9DF2-48AA65F396C5}"/>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163235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8C766-969F-2B46-8B57-DAA655320E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1BC738-F927-8742-A79A-AE0A33AC5C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878741-8114-994F-9B33-C481F8103E23}"/>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5" name="Footer Placeholder 4">
            <a:extLst>
              <a:ext uri="{FF2B5EF4-FFF2-40B4-BE49-F238E27FC236}">
                <a16:creationId xmlns:a16="http://schemas.microsoft.com/office/drawing/2014/main" id="{30D0ABD9-0F08-2847-88C5-5A050FF637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0210F-8E57-2F46-901C-0C29E6C2FCD2}"/>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3750120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2F9F-2DA7-524C-B052-636C1A15A8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94784D-E69C-8243-A632-B4A8ADC700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847615-A046-FA49-82AD-712CF892E9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91ACD8-78CE-CF45-9B71-25325AAD3520}"/>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6" name="Footer Placeholder 5">
            <a:extLst>
              <a:ext uri="{FF2B5EF4-FFF2-40B4-BE49-F238E27FC236}">
                <a16:creationId xmlns:a16="http://schemas.microsoft.com/office/drawing/2014/main" id="{03DC4080-8957-2B42-AACE-F6AAC0A3BB1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93FFB70-8899-0E4C-952B-E5E6E084C08E}"/>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50479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73827-9683-004F-A8A4-398DC47656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CD12EE-71AF-D447-8747-228935733F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25CC95-ABBD-0B46-95B3-64927E5CB6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BFC4BC-AE8A-2D44-AEE9-356CEC2BD1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2EC58A-F516-2C4A-A9CF-13CA08772E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762BC6-0305-F442-82F0-4E9059314B3E}"/>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8" name="Footer Placeholder 7">
            <a:extLst>
              <a:ext uri="{FF2B5EF4-FFF2-40B4-BE49-F238E27FC236}">
                <a16:creationId xmlns:a16="http://schemas.microsoft.com/office/drawing/2014/main" id="{897AC9DC-2F16-EE48-8BBE-B6100BAC72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6A8AD9-2258-0348-9B9E-1B0056B240CA}"/>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1156959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FB2F8-B9EE-4044-9193-22EB44A54A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DC7487-4A74-A44C-B377-46656548F85D}"/>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4" name="Footer Placeholder 3">
            <a:extLst>
              <a:ext uri="{FF2B5EF4-FFF2-40B4-BE49-F238E27FC236}">
                <a16:creationId xmlns:a16="http://schemas.microsoft.com/office/drawing/2014/main" id="{1A4C9196-CEDA-3C44-AD6C-181F3C40025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C15887B-BD25-C64B-B431-DE3E1AA5F62E}"/>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397260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CC47A7-C3B4-F249-82BC-3A7F8926F7A3}"/>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3" name="Footer Placeholder 2">
            <a:extLst>
              <a:ext uri="{FF2B5EF4-FFF2-40B4-BE49-F238E27FC236}">
                <a16:creationId xmlns:a16="http://schemas.microsoft.com/office/drawing/2014/main" id="{DBBB8639-765B-F040-84B2-8A663FA0D08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5093746-5768-CE4C-94DC-899D3F501C7C}"/>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2057431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3B78F-07F2-3647-B83E-DEC7A1EFDE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29A321-3A1F-854A-9C47-BC8AAE01AC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C147BA-DADF-D949-899D-5E4BDBD6C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F78448-EE43-5D4E-A608-E78CFA51BB6B}"/>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6" name="Footer Placeholder 5">
            <a:extLst>
              <a:ext uri="{FF2B5EF4-FFF2-40B4-BE49-F238E27FC236}">
                <a16:creationId xmlns:a16="http://schemas.microsoft.com/office/drawing/2014/main" id="{B5C3BC85-FA13-0741-A4D5-E495679FEA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3A6D-CAAD-E84B-BC8C-F6DD1177869D}"/>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356568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1C82-6D39-354B-8F1C-6F5D83CD57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B597DF-F70F-4849-BD0B-13C161024F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AAE971-20DA-6948-AACB-D0FC482BF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A79C8-92B0-B849-93DD-906DC3FBDD0D}"/>
              </a:ext>
            </a:extLst>
          </p:cNvPr>
          <p:cNvSpPr>
            <a:spLocks noGrp="1"/>
          </p:cNvSpPr>
          <p:nvPr>
            <p:ph type="dt" sz="half" idx="10"/>
          </p:nvPr>
        </p:nvSpPr>
        <p:spPr/>
        <p:txBody>
          <a:bodyPr/>
          <a:lstStyle/>
          <a:p>
            <a:fld id="{249863CB-7F04-744A-8C8D-CD14E36B609F}" type="datetimeFigureOut">
              <a:rPr lang="en-US" smtClean="0"/>
              <a:t>11/2/20</a:t>
            </a:fld>
            <a:endParaRPr lang="en-US" dirty="0"/>
          </a:p>
        </p:txBody>
      </p:sp>
      <p:sp>
        <p:nvSpPr>
          <p:cNvPr id="6" name="Footer Placeholder 5">
            <a:extLst>
              <a:ext uri="{FF2B5EF4-FFF2-40B4-BE49-F238E27FC236}">
                <a16:creationId xmlns:a16="http://schemas.microsoft.com/office/drawing/2014/main" id="{843C9DC7-A8E4-764D-8550-533D3D359B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AC04EF3-3E13-D84E-A732-A597EBEAB1BA}"/>
              </a:ext>
            </a:extLst>
          </p:cNvPr>
          <p:cNvSpPr>
            <a:spLocks noGrp="1"/>
          </p:cNvSpPr>
          <p:nvPr>
            <p:ph type="sldNum" sz="quarter" idx="12"/>
          </p:nvPr>
        </p:nvSpPr>
        <p:spPr/>
        <p:txBody>
          <a:bodyPr/>
          <a:lstStyle/>
          <a:p>
            <a:fld id="{A4D004A9-130F-F345-A5BE-BA47C0103869}" type="slidenum">
              <a:rPr lang="en-US" smtClean="0"/>
              <a:t>‹#›</a:t>
            </a:fld>
            <a:endParaRPr lang="en-US" dirty="0"/>
          </a:p>
        </p:txBody>
      </p:sp>
    </p:spTree>
    <p:extLst>
      <p:ext uri="{BB962C8B-B14F-4D97-AF65-F5344CB8AC3E}">
        <p14:creationId xmlns:p14="http://schemas.microsoft.com/office/powerpoint/2010/main" val="2059974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858251-ADC7-8F49-B514-5E1C3D2B34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8C11FD-F1A7-F144-A898-44AD790C86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EFFCA-02EA-5A43-A0A2-7DB7ED837B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863CB-7F04-744A-8C8D-CD14E36B609F}" type="datetimeFigureOut">
              <a:rPr lang="en-US" smtClean="0"/>
              <a:t>11/2/20</a:t>
            </a:fld>
            <a:endParaRPr lang="en-US" dirty="0"/>
          </a:p>
        </p:txBody>
      </p:sp>
      <p:sp>
        <p:nvSpPr>
          <p:cNvPr id="5" name="Footer Placeholder 4">
            <a:extLst>
              <a:ext uri="{FF2B5EF4-FFF2-40B4-BE49-F238E27FC236}">
                <a16:creationId xmlns:a16="http://schemas.microsoft.com/office/drawing/2014/main" id="{FAF304A4-79AD-964A-9CA5-3E783F7DE8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5D2367-04A7-994A-862F-63D18A42E2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004A9-130F-F345-A5BE-BA47C0103869}" type="slidenum">
              <a:rPr lang="en-US" smtClean="0"/>
              <a:t>‹#›</a:t>
            </a:fld>
            <a:endParaRPr lang="en-US" dirty="0"/>
          </a:p>
        </p:txBody>
      </p:sp>
    </p:spTree>
    <p:extLst>
      <p:ext uri="{BB962C8B-B14F-4D97-AF65-F5344CB8AC3E}">
        <p14:creationId xmlns:p14="http://schemas.microsoft.com/office/powerpoint/2010/main" val="1219036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i.org/10.1017/aog.2020.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E8C22A-E88F-6646-A7E4-02D7F05AAC65}"/>
              </a:ext>
            </a:extLst>
          </p:cNvPr>
          <p:cNvSpPr>
            <a:spLocks noGrp="1"/>
          </p:cNvSpPr>
          <p:nvPr>
            <p:ph type="title"/>
          </p:nvPr>
        </p:nvSpPr>
        <p:spPr>
          <a:xfrm>
            <a:off x="312159" y="-99435"/>
            <a:ext cx="12169087" cy="1325563"/>
          </a:xfrm>
        </p:spPr>
        <p:txBody>
          <a:bodyPr>
            <a:normAutofit/>
          </a:bodyPr>
          <a:lstStyle/>
          <a:p>
            <a:r>
              <a:rPr lang="en-US" sz="4000" dirty="0"/>
              <a:t>Investigating controls on sea ice algal production using E3SMv1.1-BGC</a:t>
            </a:r>
            <a:r>
              <a:rPr lang="en-US" sz="4000" dirty="0">
                <a:effectLst/>
              </a:rPr>
              <a:t> </a:t>
            </a:r>
            <a:endParaRPr lang="en-US" sz="4000" dirty="0"/>
          </a:p>
        </p:txBody>
      </p:sp>
      <p:sp>
        <p:nvSpPr>
          <p:cNvPr id="9" name="TextBox 8">
            <a:extLst>
              <a:ext uri="{FF2B5EF4-FFF2-40B4-BE49-F238E27FC236}">
                <a16:creationId xmlns:a16="http://schemas.microsoft.com/office/drawing/2014/main" id="{25830C0F-35F3-664C-A9F8-E88DBD8FB5EE}"/>
              </a:ext>
            </a:extLst>
          </p:cNvPr>
          <p:cNvSpPr txBox="1"/>
          <p:nvPr/>
        </p:nvSpPr>
        <p:spPr>
          <a:xfrm>
            <a:off x="6816436" y="4325417"/>
            <a:ext cx="5375564" cy="1169551"/>
          </a:xfrm>
          <a:prstGeom prst="rect">
            <a:avLst/>
          </a:prstGeom>
          <a:noFill/>
        </p:spPr>
        <p:txBody>
          <a:bodyPr wrap="square" rtlCol="0">
            <a:spAutoFit/>
          </a:bodyPr>
          <a:lstStyle/>
          <a:p>
            <a:r>
              <a:rPr lang="en-US" sz="1400" b="1" dirty="0">
                <a:solidFill>
                  <a:srgbClr val="1355CB"/>
                </a:solidFill>
              </a:rPr>
              <a:t>Mean total annual Arctic primary production (gC/m2/a)  in CNST-forcing(a) is significantly correlated with a bound for maximal growth.  (b) is an estimate of Arctic PP using the regression coefficient from (a) and the observations based on maximal growth bound.   Total integrated Arctic ice PP from (b) is 60.7 TgC/a.</a:t>
            </a:r>
          </a:p>
        </p:txBody>
      </p:sp>
      <p:sp>
        <p:nvSpPr>
          <p:cNvPr id="12" name="Content Placeholder 11">
            <a:extLst>
              <a:ext uri="{FF2B5EF4-FFF2-40B4-BE49-F238E27FC236}">
                <a16:creationId xmlns:a16="http://schemas.microsoft.com/office/drawing/2014/main" id="{E3C383DB-B8FA-584D-9227-F7A86D5BD6EE}"/>
              </a:ext>
            </a:extLst>
          </p:cNvPr>
          <p:cNvSpPr>
            <a:spLocks noGrp="1"/>
          </p:cNvSpPr>
          <p:nvPr>
            <p:ph idx="1"/>
          </p:nvPr>
        </p:nvSpPr>
        <p:spPr>
          <a:xfrm>
            <a:off x="89400" y="1363032"/>
            <a:ext cx="6727036" cy="6192980"/>
          </a:xfrm>
        </p:spPr>
        <p:txBody>
          <a:bodyPr>
            <a:normAutofit fontScale="62500" lnSpcReduction="20000"/>
          </a:bodyPr>
          <a:lstStyle/>
          <a:p>
            <a:pPr marL="0" indent="0" algn="ctr">
              <a:buNone/>
            </a:pPr>
            <a:r>
              <a:rPr lang="en-US" sz="3200" b="1" dirty="0"/>
              <a:t>Objective</a:t>
            </a:r>
          </a:p>
          <a:p>
            <a:r>
              <a:rPr lang="en-US" dirty="0"/>
              <a:t>Sea ice algae are fundamental sources of primary production (PP) and critical for the survival of many polar fish, mammals &amp; seabirds. </a:t>
            </a:r>
          </a:p>
          <a:p>
            <a:r>
              <a:rPr lang="en-US" dirty="0"/>
              <a:t>Understanding PP dynamics provides key insights into polar carbon fixation &amp; the ecological integrity and stability of polar regions </a:t>
            </a:r>
          </a:p>
          <a:p>
            <a:pPr marL="0" indent="0" algn="ctr">
              <a:buNone/>
            </a:pPr>
            <a:r>
              <a:rPr lang="en-US" sz="3200" b="1" dirty="0"/>
              <a:t>Approach</a:t>
            </a:r>
          </a:p>
          <a:p>
            <a:r>
              <a:rPr lang="en-US" dirty="0"/>
              <a:t>Incorporate into E3SMv1.1 an 8-element sea ice biogeochemical component resolved in 3D.</a:t>
            </a:r>
          </a:p>
          <a:p>
            <a:r>
              <a:rPr lang="en-US" dirty="0"/>
              <a:t>Analyze 300 years of pre-industrial (CNST-forcing) simulations of E3SMv1.1-BGC to identify &amp; quantify coupled constraints on PP.</a:t>
            </a:r>
          </a:p>
          <a:p>
            <a:pPr marL="0" indent="0" algn="ctr">
              <a:buNone/>
            </a:pPr>
            <a:r>
              <a:rPr lang="en-US" sz="3800" b="1" dirty="0"/>
              <a:t>Impact</a:t>
            </a:r>
          </a:p>
          <a:p>
            <a:r>
              <a:rPr lang="en-US" dirty="0"/>
              <a:t>Simulations of polar integrated sea ice PP support the lower bound in published estimates for both polar regions with mean Arctic values of 7.5 and 15.5 TgC/a in the Southern Ocean.</a:t>
            </a:r>
          </a:p>
          <a:p>
            <a:r>
              <a:rPr lang="en-US" dirty="0"/>
              <a:t>However, comparisons of the polar climate state with observations, using a maximal bound for ice algal growth rates, suggest that the Arctic lower bound is a significant underestimation driven by biases in ocean surface nitrate</a:t>
            </a:r>
          </a:p>
          <a:p>
            <a:r>
              <a:rPr lang="en-US" dirty="0"/>
              <a:t>Correction of these biases supports as much as 60.7 TgC/a of net Arctic PP. </a:t>
            </a:r>
          </a:p>
          <a:p>
            <a:endParaRPr lang="en-US" dirty="0"/>
          </a:p>
        </p:txBody>
      </p:sp>
      <p:sp>
        <p:nvSpPr>
          <p:cNvPr id="13" name="Rectangle 12">
            <a:extLst>
              <a:ext uri="{FF2B5EF4-FFF2-40B4-BE49-F238E27FC236}">
                <a16:creationId xmlns:a16="http://schemas.microsoft.com/office/drawing/2014/main" id="{84276BB5-430E-0C4E-B7C0-A54C754E84F2}"/>
              </a:ext>
            </a:extLst>
          </p:cNvPr>
          <p:cNvSpPr/>
          <p:nvPr/>
        </p:nvSpPr>
        <p:spPr>
          <a:xfrm>
            <a:off x="6816436" y="5673436"/>
            <a:ext cx="5131589" cy="10152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dirty="0"/>
              <a:t>Jeffery N et al. (2020). Investigating controls on sea ice algal production using E3SMv1.1-BGC. Annals of Glaciology 1–22. </a:t>
            </a:r>
            <a:r>
              <a:rPr lang="en-US" dirty="0">
                <a:hlinkClick r:id="rId2"/>
              </a:rPr>
              <a:t>https://doi.org/10.1017/aog.2020.7</a:t>
            </a:r>
            <a:endParaRPr lang="en-US" dirty="0"/>
          </a:p>
        </p:txBody>
      </p:sp>
      <p:pic>
        <p:nvPicPr>
          <p:cNvPr id="15" name="Picture 14">
            <a:extLst>
              <a:ext uri="{FF2B5EF4-FFF2-40B4-BE49-F238E27FC236}">
                <a16:creationId xmlns:a16="http://schemas.microsoft.com/office/drawing/2014/main" id="{4B836E25-547F-E04F-819A-19F161631147}"/>
              </a:ext>
            </a:extLst>
          </p:cNvPr>
          <p:cNvPicPr>
            <a:picLocks noChangeAspect="1"/>
          </p:cNvPicPr>
          <p:nvPr/>
        </p:nvPicPr>
        <p:blipFill>
          <a:blip r:embed="rId3"/>
          <a:stretch>
            <a:fillRect/>
          </a:stretch>
        </p:blipFill>
        <p:spPr>
          <a:xfrm>
            <a:off x="6816436" y="647037"/>
            <a:ext cx="5108286" cy="3678380"/>
          </a:xfrm>
          <a:prstGeom prst="rect">
            <a:avLst/>
          </a:prstGeom>
        </p:spPr>
      </p:pic>
    </p:spTree>
    <p:extLst>
      <p:ext uri="{BB962C8B-B14F-4D97-AF65-F5344CB8AC3E}">
        <p14:creationId xmlns:p14="http://schemas.microsoft.com/office/powerpoint/2010/main" val="421082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282</Words>
  <Application>Microsoft Macintosh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Investigating controls on sea ice algal production using E3SMv1.1-BGC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controls on sea ice algal production using E3SMv1.1-BGC </dc:title>
  <dc:creator>Microsoft Office User</dc:creator>
  <cp:lastModifiedBy>Microsoft Office User</cp:lastModifiedBy>
  <cp:revision>6</cp:revision>
  <dcterms:created xsi:type="dcterms:W3CDTF">2020-11-02T16:58:02Z</dcterms:created>
  <dcterms:modified xsi:type="dcterms:W3CDTF">2020-11-02T19:09:21Z</dcterms:modified>
</cp:coreProperties>
</file>