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37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45"/>
    <p:restoredTop sz="93605"/>
  </p:normalViewPr>
  <p:slideViewPr>
    <p:cSldViewPr snapToGrid="0" snapToObjects="1">
      <p:cViewPr>
        <p:scale>
          <a:sx n="110" d="100"/>
          <a:sy n="110" d="100"/>
        </p:scale>
        <p:origin x="768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5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D671D-DCA8-DC45-B0A0-3F1AE3A57167}" type="datetimeFigureOut">
              <a:rPr lang="en-US" smtClean="0"/>
              <a:t>9/13/19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0EE9B-884B-1943-994E-D2503ABF2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476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7772400" cy="1371600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343400"/>
            <a:ext cx="7772400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9/13/19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49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9/13/19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9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388620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45920"/>
            <a:ext cx="388620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9/13/19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1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5920"/>
            <a:ext cx="3886200" cy="4572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1720"/>
            <a:ext cx="3886200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45920"/>
            <a:ext cx="3886200" cy="4572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331720"/>
            <a:ext cx="3886200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9/13/19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19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9/13/19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10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9/13/19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2960"/>
            <a:ext cx="3200400" cy="1828800"/>
          </a:xfrm>
        </p:spPr>
        <p:txBody>
          <a:bodyPr anchor="t" anchorCtr="0"/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822960"/>
            <a:ext cx="4800600" cy="49377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34640"/>
            <a:ext cx="3200400" cy="29260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9/13/19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78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0"/>
            <a:ext cx="8229600" cy="5943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685800"/>
            <a:ext cx="8229600" cy="3657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12080"/>
            <a:ext cx="8229600" cy="685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9/13/19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8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592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0" y="6357008"/>
            <a:ext cx="1371600" cy="1371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9FFE9975-C960-C441-A95D-E879884DDE4A}" type="datetimeFigureOut">
              <a:rPr lang="en-US" smtClean="0"/>
              <a:pPr/>
              <a:t>9/13/19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86200" y="6504908"/>
            <a:ext cx="1371600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6896CD2-FB3A-5340-99F8-A4C5A2774A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64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D0913F77-0B3A-C34E-BB9D-6CD8B359D3C1}"/>
              </a:ext>
            </a:extLst>
          </p:cNvPr>
          <p:cNvSpPr/>
          <p:nvPr/>
        </p:nvSpPr>
        <p:spPr>
          <a:xfrm>
            <a:off x="4622726" y="710544"/>
            <a:ext cx="2356163" cy="4691392"/>
          </a:xfrm>
          <a:prstGeom prst="roundRect">
            <a:avLst>
              <a:gd name="adj" fmla="val 4422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E55C506-9027-7947-A48D-827A94192608}"/>
              </a:ext>
            </a:extLst>
          </p:cNvPr>
          <p:cNvSpPr/>
          <p:nvPr/>
        </p:nvSpPr>
        <p:spPr>
          <a:xfrm>
            <a:off x="7095083" y="683587"/>
            <a:ext cx="2002618" cy="2141571"/>
          </a:xfrm>
          <a:prstGeom prst="roundRect">
            <a:avLst>
              <a:gd name="adj" fmla="val 4422"/>
            </a:avLst>
          </a:prstGeom>
          <a:solidFill>
            <a:schemeClr val="bg1"/>
          </a:solidFill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CD5B8B2B-3A6A-7745-BE8D-CD08ECA188A7}"/>
              </a:ext>
            </a:extLst>
          </p:cNvPr>
          <p:cNvSpPr/>
          <p:nvPr/>
        </p:nvSpPr>
        <p:spPr>
          <a:xfrm>
            <a:off x="7095083" y="2916820"/>
            <a:ext cx="2002618" cy="2581155"/>
          </a:xfrm>
          <a:prstGeom prst="roundRect">
            <a:avLst>
              <a:gd name="adj" fmla="val 4422"/>
            </a:avLst>
          </a:prstGeom>
          <a:solidFill>
            <a:schemeClr val="bg1"/>
          </a:solidFill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CFF5666-407C-7743-8938-3E141E68FD16}"/>
              </a:ext>
            </a:extLst>
          </p:cNvPr>
          <p:cNvSpPr/>
          <p:nvPr/>
        </p:nvSpPr>
        <p:spPr>
          <a:xfrm>
            <a:off x="92597" y="4232386"/>
            <a:ext cx="4386805" cy="1169551"/>
          </a:xfrm>
          <a:prstGeom prst="roundRect">
            <a:avLst>
              <a:gd name="adj" fmla="val 7818"/>
            </a:avLst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00F93B0-1A75-B348-B15A-8DC956D6D129}"/>
              </a:ext>
            </a:extLst>
          </p:cNvPr>
          <p:cNvSpPr/>
          <p:nvPr/>
        </p:nvSpPr>
        <p:spPr>
          <a:xfrm>
            <a:off x="72396" y="693741"/>
            <a:ext cx="4386805" cy="2677655"/>
          </a:xfrm>
          <a:prstGeom prst="roundRect">
            <a:avLst>
              <a:gd name="adj" fmla="val 5796"/>
            </a:avLst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957A752-98F3-904A-A35B-0AFF56C70898}"/>
              </a:ext>
            </a:extLst>
          </p:cNvPr>
          <p:cNvSpPr/>
          <p:nvPr/>
        </p:nvSpPr>
        <p:spPr>
          <a:xfrm>
            <a:off x="92597" y="3514072"/>
            <a:ext cx="4386805" cy="6156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C68BC8-CD63-D348-BBEB-909B0EA1F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365" y="6174412"/>
            <a:ext cx="2266635" cy="6835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23624B-4274-2747-A449-D22058701E8D}"/>
              </a:ext>
            </a:extLst>
          </p:cNvPr>
          <p:cNvSpPr txBox="1"/>
          <p:nvPr/>
        </p:nvSpPr>
        <p:spPr>
          <a:xfrm>
            <a:off x="0" y="5589637"/>
            <a:ext cx="9144000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Bosler, P.A., Bradley, A.M., &amp; Taylor, M.A. (2019). Conservative </a:t>
            </a:r>
            <a:r>
              <a:rPr lang="en-US" sz="1600" dirty="0" err="1"/>
              <a:t>multimoment</a:t>
            </a:r>
            <a:r>
              <a:rPr lang="en-US" sz="1600" dirty="0"/>
              <a:t> transport along characteristics for discontinuous </a:t>
            </a:r>
            <a:r>
              <a:rPr lang="en-US" sz="1600" dirty="0" err="1"/>
              <a:t>Galerkin</a:t>
            </a:r>
            <a:r>
              <a:rPr lang="en-US" sz="1600" dirty="0"/>
              <a:t> methods. </a:t>
            </a:r>
            <a:r>
              <a:rPr lang="en-US" sz="1600" i="1" dirty="0"/>
              <a:t>SIAM Journal of Scientific Computing</a:t>
            </a:r>
            <a:r>
              <a:rPr lang="en-US" sz="1600" dirty="0"/>
              <a:t>, 41(4), B870—B902.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CD1CC2-1258-6E49-AA44-1C3FEA0C2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635" y="2983759"/>
            <a:ext cx="1900766" cy="14724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5400E2-B41A-3041-A7C9-673B7DFA05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2133" y="762251"/>
            <a:ext cx="1329229" cy="140711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81B833-F963-7746-B796-6EBC326CFF02}"/>
              </a:ext>
            </a:extLst>
          </p:cNvPr>
          <p:cNvSpPr txBox="1"/>
          <p:nvPr/>
        </p:nvSpPr>
        <p:spPr>
          <a:xfrm>
            <a:off x="46299" y="47410"/>
            <a:ext cx="9051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Conservative </a:t>
            </a:r>
            <a:r>
              <a:rPr lang="en-US" sz="3200" b="1" dirty="0" err="1">
                <a:solidFill>
                  <a:schemeClr val="tx2"/>
                </a:solidFill>
              </a:rPr>
              <a:t>Multimoment</a:t>
            </a:r>
            <a:r>
              <a:rPr lang="en-US" sz="3200" b="1" dirty="0">
                <a:solidFill>
                  <a:schemeClr val="tx2"/>
                </a:solidFill>
              </a:rPr>
              <a:t> Tracer Transport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C98FF6-0374-7B4A-9FB1-85727DC21BE0}"/>
              </a:ext>
            </a:extLst>
          </p:cNvPr>
          <p:cNvSpPr txBox="1"/>
          <p:nvPr/>
        </p:nvSpPr>
        <p:spPr>
          <a:xfrm>
            <a:off x="101850" y="706486"/>
            <a:ext cx="44794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Background: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Tracer transport is an important component of global climate models.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Due to the long time scales, the ability to conserve mass is especially important for climate models.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Tracer transport is computationally expensive because the number of tracers can be very high (e.g., &gt; 40).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Next generation computing platforms present new challenges for algorithm design.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Most significant amongst these challenges is the high cost of data movement (communication) within the machine.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E7685B-B5AF-DC45-888E-B150987CA9A5}"/>
              </a:ext>
            </a:extLst>
          </p:cNvPr>
          <p:cNvSpPr txBox="1"/>
          <p:nvPr/>
        </p:nvSpPr>
        <p:spPr>
          <a:xfrm>
            <a:off x="116191" y="4232385"/>
            <a:ext cx="43396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Approach and results: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Use semi-</a:t>
            </a:r>
            <a:r>
              <a:rPr lang="en-US" sz="1400" dirty="0" err="1"/>
              <a:t>Lagrangian</a:t>
            </a:r>
            <a:r>
              <a:rPr lang="en-US" sz="1400" dirty="0"/>
              <a:t> time stepping to permit large time steps, reducing communication.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Use compact, high order stencils so that a compute node’s required data are available locally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1EDBDD-FA29-A24D-9BAD-3E824B0AD573}"/>
              </a:ext>
            </a:extLst>
          </p:cNvPr>
          <p:cNvSpPr txBox="1"/>
          <p:nvPr/>
        </p:nvSpPr>
        <p:spPr>
          <a:xfrm>
            <a:off x="4627552" y="785403"/>
            <a:ext cx="235133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Impact:</a:t>
            </a:r>
          </a:p>
          <a:p>
            <a:r>
              <a:rPr lang="en-US" sz="1400" b="1" dirty="0"/>
              <a:t>SLMMIR</a:t>
            </a:r>
            <a:r>
              <a:rPr lang="en-US" sz="1400" dirty="0"/>
              <a:t>: Semi-</a:t>
            </a:r>
            <a:r>
              <a:rPr lang="en-US" sz="1400" dirty="0" err="1"/>
              <a:t>Lagrangian</a:t>
            </a:r>
            <a:r>
              <a:rPr lang="en-US" sz="1400" dirty="0"/>
              <a:t> </a:t>
            </a:r>
            <a:r>
              <a:rPr lang="en-US" sz="1400" dirty="0" err="1"/>
              <a:t>Multimoment</a:t>
            </a:r>
            <a:r>
              <a:rPr lang="en-US" sz="1400" dirty="0"/>
              <a:t> Incremental Remap transport algorithm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400" dirty="0"/>
              <a:t>Local mass conservation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400" dirty="0" err="1"/>
              <a:t>Multitracer</a:t>
            </a:r>
            <a:r>
              <a:rPr lang="en-US" sz="1400" dirty="0"/>
              <a:t> efficiency: most of the algorithm is independent of the number of tracers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400" dirty="0"/>
              <a:t>Parallel: Algorithm design exposes fine-grained parallelism suitable for advanced architectures.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400" dirty="0"/>
              <a:t>Implementation is 2</a:t>
            </a:r>
            <a:r>
              <a:rPr lang="en-US" sz="1400" baseline="30000" dirty="0"/>
              <a:t>nd</a:t>
            </a:r>
            <a:r>
              <a:rPr lang="en-US" sz="1400" dirty="0"/>
              <a:t> order accurate, but higher orders are possible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400" dirty="0"/>
              <a:t>Fast: Achieves a 2.2x speedup vs. EAM v1 with 40 tracers at strong scaling limit (1 mesh element per computing core).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3127FF-ECF1-7F4A-AB31-DEB44FFA0D8D}"/>
              </a:ext>
            </a:extLst>
          </p:cNvPr>
          <p:cNvSpPr txBox="1"/>
          <p:nvPr/>
        </p:nvSpPr>
        <p:spPr>
          <a:xfrm>
            <a:off x="92599" y="3552950"/>
            <a:ext cx="4386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Goal:</a:t>
            </a:r>
            <a:r>
              <a:rPr lang="en-US" sz="1600" dirty="0"/>
              <a:t> Design a conservative transport algorithm for next generation computing architectures.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6C2310-4F4C-6343-AF03-3B17E31B8735}"/>
              </a:ext>
            </a:extLst>
          </p:cNvPr>
          <p:cNvSpPr txBox="1"/>
          <p:nvPr/>
        </p:nvSpPr>
        <p:spPr>
          <a:xfrm>
            <a:off x="7145808" y="2222806"/>
            <a:ext cx="190559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Fig. 1. Mesh nodes (blue) are traced back in time (purple) to compute new values.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FEAE2D6-382F-1B4C-92F1-A88E661FB87A}"/>
              </a:ext>
            </a:extLst>
          </p:cNvPr>
          <p:cNvSpPr txBox="1"/>
          <p:nvPr/>
        </p:nvSpPr>
        <p:spPr>
          <a:xfrm>
            <a:off x="7192108" y="4464482"/>
            <a:ext cx="190559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Fig. 2. Normalized computing time for transport vs. number of tracers; EAM v1 spectral element (SE) method, blue; SLMMIR, orange.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4242BBE-54EF-1844-9149-5F9267B70BFA}"/>
              </a:ext>
            </a:extLst>
          </p:cNvPr>
          <p:cNvSpPr txBox="1"/>
          <p:nvPr/>
        </p:nvSpPr>
        <p:spPr>
          <a:xfrm>
            <a:off x="4622726" y="6331540"/>
            <a:ext cx="3363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Sandia National Laboratories is a </a:t>
            </a:r>
            <a:r>
              <a:rPr lang="en-US" sz="600" dirty="0" err="1"/>
              <a:t>multimission</a:t>
            </a:r>
            <a:r>
              <a:rPr lang="en-US" sz="600" dirty="0"/>
              <a:t> laboratory managed and operated by National Technology &amp; Engineering Solutions of Sandia, LLC, a wholly owned subsidiary of Honeywell International Inc., for the U.S. Department of Energy’s National Nuclear Security Administration under contract DE-NA0003525.SAND2019-10875 O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20BC378-1B69-1B4F-A1BC-28B19DCF89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9113" y="164378"/>
            <a:ext cx="1111616" cy="42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57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ED793166-0523-9347-8858-1BACD165A703}" vid="{C2E178FB-45E1-DE49-B2B3-712CABB331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thornton system engineering</Template>
  <TotalTime>9301</TotalTime>
  <Words>354</Words>
  <Application>Microsoft Macintosh PowerPoint</Application>
  <PresentationFormat>On-screen Show (4:3)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Thornton, Peter E.</dc:creator>
  <cp:lastModifiedBy>Microsoft Office User</cp:lastModifiedBy>
  <cp:revision>404</cp:revision>
  <cp:lastPrinted>2017-12-20T00:14:53Z</cp:lastPrinted>
  <dcterms:created xsi:type="dcterms:W3CDTF">2017-09-28T08:19:26Z</dcterms:created>
  <dcterms:modified xsi:type="dcterms:W3CDTF">2019-09-13T21:07:43Z</dcterms:modified>
</cp:coreProperties>
</file>