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 snapToGrid="0">
      <p:cViewPr>
        <p:scale>
          <a:sx n="174" d="100"/>
          <a:sy n="174" d="100"/>
        </p:scale>
        <p:origin x="-17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4FB5-3B36-44BF-9351-DB6777F3D41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5D9F2-4C1D-4393-BA58-D4BFA9AD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0B0DB-F350-41EA-9EC4-0C975CD20B65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Lu, D., D.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Ricciuto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K. Evans. “An efficient Bayesian data-worth analysis using a multilevel Monte Carlo method”.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Advances in Water Resources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113, 223–235, 2018. </a:t>
            </a:r>
            <a:endParaRPr lang="en-US" sz="1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73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BE22A-456C-4422-963A-21E37FAABB03}" type="datetimeFigureOut">
              <a:rPr lang="en-US"/>
              <a:pPr>
                <a:defRPr/>
              </a:pPr>
              <a:t>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D1FF69-FB8A-4A66-B8F3-F0FF1720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8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10218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Design of measurement networks for predictive uncertainty reduction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71721" y="6274382"/>
            <a:ext cx="8547831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1200" dirty="0"/>
              <a:t>Lu, D., D. </a:t>
            </a:r>
            <a:r>
              <a:rPr lang="en-US" sz="1200" dirty="0" err="1"/>
              <a:t>Ricciuto</a:t>
            </a:r>
            <a:r>
              <a:rPr lang="en-US" sz="1200" dirty="0"/>
              <a:t>, and K. Evans. “An efficient Bayesian data-worth analysis using a multilevel Monte Carlo </a:t>
            </a:r>
            <a:r>
              <a:rPr lang="en-US" sz="1200" dirty="0" smtClean="0"/>
              <a:t>method.” </a:t>
            </a:r>
            <a:r>
              <a:rPr lang="en-US" sz="1200" i="1" dirty="0"/>
              <a:t>Advances in Water Resources</a:t>
            </a:r>
            <a:r>
              <a:rPr lang="en-US" sz="1200" dirty="0"/>
              <a:t>, 113, 223–235, 2018. </a:t>
            </a:r>
            <a:endParaRPr lang="en-US" sz="12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39811" y="3144019"/>
            <a:ext cx="4455725" cy="160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 algn="ctr">
              <a:spcBef>
                <a:spcPts val="300"/>
              </a:spcBef>
              <a:tabLst>
                <a:tab pos="338138" algn="l"/>
              </a:tabLst>
            </a:pPr>
            <a:r>
              <a:rPr lang="en-US" sz="1600" b="1" dirty="0" smtClean="0">
                <a:solidFill>
                  <a:prstClr val="black"/>
                </a:solidFill>
              </a:rPr>
              <a:t>Objectives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400" dirty="0" smtClean="0">
                <a:solidFill>
                  <a:prstClr val="black"/>
                </a:solidFill>
              </a:rPr>
              <a:t>Design a cost-effective measurement network to improve model prediction and reduce prediction uncertainty.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400" dirty="0" smtClean="0"/>
              <a:t>Develop a computationally efficient method to enhance the evaluation of model prediction uncertainties.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1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150" dirty="0" smtClean="0">
              <a:solidFill>
                <a:prstClr val="black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23915" y="4815412"/>
            <a:ext cx="4347536" cy="14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 algn="ctr">
              <a:spcBef>
                <a:spcPts val="300"/>
              </a:spcBef>
              <a:tabLst>
                <a:tab pos="338138" algn="l"/>
              </a:tabLst>
            </a:pPr>
            <a:r>
              <a:rPr lang="en-US" sz="1600" b="1" dirty="0" smtClean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400" dirty="0" smtClean="0">
                <a:solidFill>
                  <a:prstClr val="black"/>
                </a:solidFill>
              </a:rPr>
              <a:t>Define an uncertainty reduction metric by virtue of the law of total variance.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400" dirty="0" smtClean="0">
                <a:solidFill>
                  <a:prstClr val="black"/>
                </a:solidFill>
              </a:rPr>
              <a:t>Use advanced </a:t>
            </a:r>
            <a:r>
              <a:rPr lang="en-US" sz="1400" dirty="0" smtClean="0">
                <a:solidFill>
                  <a:prstClr val="black"/>
                </a:solidFill>
              </a:rPr>
              <a:t>multilevel Monte Carlo (MLMC) method </a:t>
            </a:r>
            <a:r>
              <a:rPr lang="en-US" sz="1400" dirty="0" smtClean="0">
                <a:solidFill>
                  <a:prstClr val="black"/>
                </a:solidFill>
              </a:rPr>
              <a:t>to improve the metric evaluation.</a:t>
            </a:r>
            <a:endParaRPr lang="en-US" sz="1100" dirty="0" smtClean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150" dirty="0" smtClean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27656" y="3882885"/>
            <a:ext cx="4277297" cy="22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 algn="ctr">
              <a:spcBef>
                <a:spcPts val="300"/>
              </a:spcBef>
              <a:tabLst>
                <a:tab pos="338138" algn="l"/>
              </a:tabLst>
            </a:pPr>
            <a:r>
              <a:rPr lang="en-US" sz="1600" b="1" dirty="0" smtClean="0">
                <a:solidFill>
                  <a:prstClr val="black"/>
                </a:solidFill>
              </a:rPr>
              <a:t>Impact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400" dirty="0" smtClean="0"/>
              <a:t>The MLMC-based measurement network design will guide data collection and help model development.  </a:t>
            </a:r>
            <a:endParaRPr lang="en-US" sz="1400" dirty="0" smtClean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400" dirty="0" smtClean="0"/>
              <a:t>Quantification of predictive uncertainties will provide actionable information to policymakers. </a:t>
            </a:r>
            <a:endParaRPr lang="en-US" sz="14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400" dirty="0" smtClean="0">
                <a:solidFill>
                  <a:prstClr val="black"/>
                </a:solidFill>
              </a:rPr>
              <a:t>Next, we will apply the approach to a coupled land-atmosphere model to optimize the placement of new simulation points, so as to improve climate model predictions. 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61" y="927989"/>
            <a:ext cx="4423280" cy="1991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796" y="693372"/>
            <a:ext cx="3336909" cy="30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Hoesly-etal-CEDS-GMD-December2017-f</Presentation>
    <Funding xmlns="98b00cf3-a6ce-40de-8923-f140beb786e9">ESM</Funding>
  </documentManagement>
</p:properties>
</file>

<file path=customXml/itemProps1.xml><?xml version="1.0" encoding="utf-8"?>
<ds:datastoreItem xmlns:ds="http://schemas.openxmlformats.org/officeDocument/2006/customXml" ds:itemID="{EDA54A27-729A-47BB-A6AD-B870FEFAB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74EFA0-826F-4EA9-9107-BB5AB4A78796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8b00cf3-a6ce-40de-8923-f140beb786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DOE-Sample-Slide-Highlights-Template.potx</Template>
  <TotalTime>2307</TotalTime>
  <Words>215</Words>
  <Application>Microsoft Macintosh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Hoesly-etal-CEDS-GMD-December2017-f</dc:title>
  <dc:creator>Ovink, Jennifer D</dc:creator>
  <dc:description/>
  <cp:lastModifiedBy>Lu, Dan</cp:lastModifiedBy>
  <cp:revision>144</cp:revision>
  <cp:lastPrinted>2011-05-11T17:30:12Z</cp:lastPrinted>
  <dcterms:created xsi:type="dcterms:W3CDTF">2011-04-26T17:04:09Z</dcterms:created>
  <dcterms:modified xsi:type="dcterms:W3CDTF">2018-02-27T16:24:43Z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ESM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Hoesly-etal-CEDS-GMD-December2017-f</vt:lpwstr>
  </property>
  <property fmtid="{D5CDD505-2E9C-101B-9397-08002B2CF9AE}" pid="8" name="SlideDescription">
    <vt:lpwstr/>
  </property>
</Properties>
</file>