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Thomas" initials="PT" lastIdx="0" clrIdx="0">
    <p:extLst>
      <p:ext uri="{19B8F6BF-5375-455C-9EA6-DF929625EA0E}">
        <p15:presenceInfo xmlns:p15="http://schemas.microsoft.com/office/powerpoint/2012/main" userId="S-1-5-21-823518204-879983540-682003330-40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E80F2"/>
    <a:srgbClr val="9E8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/>
              <a:t>Here, LAC strength metric R is the correlation between daily averages of shallow-depth (2.5 cm to 5.0 cm depth) soil moisture SM and the surface evaporative fraction EF (ratio of latent heat flux to latent + sensible heat fluxes). Complementary LAC metric </a:t>
            </a:r>
            <a:r>
              <a:rPr lang="en-US" altLang="en-US" sz="1000"/>
              <a:t>I indicates </a:t>
            </a:r>
            <a:r>
              <a:rPr lang="en-US" altLang="en-US" sz="1000" dirty="0"/>
              <a:t>the amount of change in EF occurring for a one-standard-deviation change in SM.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86380"/>
            <a:ext cx="8915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3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ARM evaluation of model land-atmosphere coupling (LAC)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6305490"/>
            <a:ext cx="861059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T.J. Phillips,  S.A. Klein, H-Y. Ma, Q. Tang,, S. Xie, I.N. Williams, J.A. </a:t>
            </a:r>
            <a:r>
              <a:rPr lang="en-US" sz="1000" dirty="0" err="1"/>
              <a:t>Santanello</a:t>
            </a:r>
            <a:r>
              <a:rPr lang="en-US" sz="1000" dirty="0"/>
              <a:t>, D.R. Cook, and M.S. Torn, “Using ARM Observations to Evaluate Climate Model Simulations of Land-Atmosphere Coupling on the U.S. Southern Great Plains" (2017) [DOI:10.1002/2017JD027141]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054123" y="5105400"/>
            <a:ext cx="4937477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+mn-lt"/>
                <a:cs typeface="Arial" charset="0"/>
              </a:rPr>
              <a:t>Top panels: Scatter of daily averages of ARM-observed surface evaporative fraction EF versus independent shallow-depth soil moisture data sets, with LAC strength metrics R and I shown. Bottom panels: analogous results for free-running and controlled  model simulations, respectively</a:t>
            </a:r>
            <a:r>
              <a:rPr lang="en-US" sz="1200" b="1" dirty="0">
                <a:solidFill>
                  <a:srgbClr val="0000FF"/>
                </a:solidFill>
                <a:cs typeface="Arial" charset="0"/>
              </a:rPr>
              <a:t>. Note model LAC strength metrics are significantly larger than ARM observational estimates</a:t>
            </a:r>
            <a:r>
              <a:rPr lang="en-US" sz="1200" b="1" dirty="0">
                <a:solidFill>
                  <a:srgbClr val="0000FF"/>
                </a:solidFill>
                <a:latin typeface="+mn-lt"/>
                <a:cs typeface="Arial" charset="0"/>
              </a:rPr>
              <a:t>.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1" y="4648200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685800"/>
            <a:ext cx="3429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marL="0" indent="0" eaLnBrk="1" hangingPunct="1">
              <a:spcBef>
                <a:spcPct val="15000"/>
              </a:spcBef>
            </a:pPr>
            <a:r>
              <a:rPr lang="en-US" altLang="en-US" sz="1600" dirty="0"/>
              <a:t>Estimate LAC in the U.S. SGP region from ARM observations, then evaluate CAM5.1/CLM4 model LAC in free-running versus controlled simulations </a:t>
            </a:r>
          </a:p>
          <a:p>
            <a:pPr marL="0" indent="0"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 Compute metrics R and I of LAC coupling strength between ARM soil moisture and surface atmospheric observations at SGP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 Compare these field estimates with model-simulated LAC at SGP</a:t>
            </a:r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 Model LAC is confirmed to be much   too strong at SGP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 Similar results for free-running and controlled simulations, implying fundamental problems in the model’s coupling mechanisms</a:t>
            </a:r>
          </a:p>
          <a:p>
            <a:pPr marL="0" indent="0" eaLnBrk="1" hangingPunct="1">
              <a:spcBef>
                <a:spcPct val="15000"/>
              </a:spcBef>
            </a:pPr>
            <a:endParaRPr lang="en-US" altLang="en-US" sz="1600" dirty="0"/>
          </a:p>
          <a:p>
            <a:pPr marL="0" indent="0" eaLnBrk="1" hangingPunct="1">
              <a:spcBef>
                <a:spcPct val="15000"/>
              </a:spcBef>
            </a:pP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/>
          </a:p>
        </p:txBody>
      </p:sp>
      <p:pic>
        <p:nvPicPr>
          <p:cNvPr id="9" name="Picture 34" descr="lab_ico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18" y="76200"/>
            <a:ext cx="44555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C8D43E-0476-4478-99E4-F3F69510507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2" t="13333" r="13939" b="5835"/>
          <a:stretch/>
        </p:blipFill>
        <p:spPr>
          <a:xfrm>
            <a:off x="3840480" y="914408"/>
            <a:ext cx="2560320" cy="20245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55CB86-C7B3-4D31-9E4E-CE727E401E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1" t="13333" r="13940" b="5835"/>
          <a:stretch/>
        </p:blipFill>
        <p:spPr>
          <a:xfrm>
            <a:off x="6441488" y="914412"/>
            <a:ext cx="2560320" cy="2024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1EAD6C6-9074-4343-A60E-B91FB5BD4F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1" t="13333" r="13940" b="5835"/>
          <a:stretch/>
        </p:blipFill>
        <p:spPr>
          <a:xfrm>
            <a:off x="3840480" y="3048000"/>
            <a:ext cx="2560320" cy="20245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B39DD15-ADD3-44E1-BB51-2254D61D1D4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1" t="13333" r="13940" b="5835"/>
          <a:stretch/>
        </p:blipFill>
        <p:spPr>
          <a:xfrm>
            <a:off x="6440158" y="3040130"/>
            <a:ext cx="2560320" cy="202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98b00cf3-a6ce-40de-8923-f140beb786e9">RGCM, ASR/ARM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7CF67-6BA6-4A1E-B8C5-B07E490E2ED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98b00cf3-a6ce-40de-8923-f140beb786e9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18756</TotalTime>
  <Words>298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DOE-Sample-Slide-Highlights-Template</vt:lpstr>
      <vt:lpstr>PowerPoint Presentation</vt:lpstr>
    </vt:vector>
  </TitlesOfParts>
  <Company>LLNL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phillips14@llnl.gov</dc:creator>
  <cp:lastModifiedBy>Phillips, Thomas</cp:lastModifiedBy>
  <cp:revision>109</cp:revision>
  <cp:lastPrinted>2011-05-11T17:30:12Z</cp:lastPrinted>
  <dcterms:created xsi:type="dcterms:W3CDTF">2014-01-03T21:30:52Z</dcterms:created>
  <dcterms:modified xsi:type="dcterms:W3CDTF">2017-11-13T18:31:15Z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