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pbell, Holly M" initials="CHM" lastIdx="1" clrIdx="0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5" autoAdjust="0"/>
  </p:normalViewPr>
  <p:slideViewPr>
    <p:cSldViewPr>
      <p:cViewPr varScale="1">
        <p:scale>
          <a:sx n="75" d="100"/>
          <a:sy n="75" d="100"/>
        </p:scale>
        <p:origin x="72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gupubs.onlinelibrary.wiley.com/toc/19448007/2019/46/1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hyperlink" Target="https://doi.org/10.1029/2019GL08387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13281" y="1128376"/>
            <a:ext cx="4267202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ts val="252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the effects of land and water management practices on monsoon circulation and extreme rainfall. </a:t>
            </a:r>
          </a:p>
          <a:p>
            <a:pPr marL="231775" indent="-231775" algn="ctr">
              <a:spcBef>
                <a:spcPts val="252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Implement modules into Weather Research and Forecasting model coupled to the Community Land Model version 4 (WRF-CLM4) to represent irrigation, groundwater pumping, and the bio-geophysical effects of flooded paddy fields. 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Employ the enhanced WRF-CLM4 to simulate the impact of agricultural water management practices using numerical experiments.</a:t>
            </a:r>
          </a:p>
          <a:p>
            <a:pPr>
              <a:spcBef>
                <a:spcPct val="15000"/>
              </a:spcBef>
              <a:defRPr/>
            </a:pPr>
            <a:endParaRPr lang="en-US" altLang="en-US" sz="1400" b="1" dirty="0">
              <a:solidFill>
                <a:srgbClr val="000000"/>
              </a:solidFill>
            </a:endParaRPr>
          </a:p>
          <a:p>
            <a:pPr marL="231775" indent="-231775" algn="ctr">
              <a:spcBef>
                <a:spcPts val="252"/>
              </a:spcBef>
              <a:defRPr/>
            </a:pPr>
            <a:r>
              <a:rPr lang="en-US" altLang="en-US" sz="1400" b="1" dirty="0">
                <a:solidFill>
                  <a:prstClr val="black"/>
                </a:solidFill>
              </a:rPr>
              <a:t>Impact</a:t>
            </a:r>
          </a:p>
          <a:p>
            <a:pPr marL="285750" lvl="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Confirmed through modeling that excess irrigation over northern India causes a northwestward shift in monsoon rainfall and intensifies widespread extreme precipitation over Central India, consistent with observations.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Demonstrated that it is important to represent land management and irrigation practices accurately in Earth system and weather models.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000" b="1" dirty="0">
                <a:latin typeface="Arial" panose="020B0604020202020204" pitchFamily="34" charset="0"/>
              </a:rPr>
              <a:t>Irrigation Practices affect Monsoon Precipitation</a:t>
            </a:r>
            <a:endParaRPr lang="en-US" altLang="en-US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38106" y="5696679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err="1">
                <a:cs typeface="Calibri" panose="020F0502020204030204" pitchFamily="34" charset="0"/>
              </a:rPr>
              <a:t>Devanand</a:t>
            </a:r>
            <a:r>
              <a:rPr lang="en-US" sz="1000" dirty="0">
                <a:cs typeface="Calibri" panose="020F0502020204030204" pitchFamily="34" charset="0"/>
              </a:rPr>
              <a:t> A, M Huang, M Ashfaq, B Barik, S Ghosh. 2019. “Choice of Irrigation Water Management Practice affects Indian Summer Monsoon Rainfall and its Extremes.” </a:t>
            </a:r>
            <a:r>
              <a:rPr lang="en-US" sz="1000" i="1" dirty="0">
                <a:cs typeface="Calibri" panose="020F0502020204030204" pitchFamily="34" charset="0"/>
              </a:rPr>
              <a:t>Geophysical Research Letters, </a:t>
            </a:r>
            <a:r>
              <a:rPr lang="en-US" sz="1000" dirty="0">
                <a:cs typeface="Calibri" panose="020F0502020204030204" pitchFamily="34" charset="0"/>
                <a:hlinkClick r:id="rId3"/>
              </a:rPr>
              <a:t>46 (15</a:t>
            </a:r>
            <a:r>
              <a:rPr lang="en-US" sz="1000" dirty="0">
                <a:cs typeface="Calibri" panose="020F0502020204030204" pitchFamily="34" charset="0"/>
              </a:rPr>
              <a:t>): 9126-9135, </a:t>
            </a:r>
            <a:r>
              <a:rPr lang="en-US" sz="1000" i="1" dirty="0">
                <a:cs typeface="Calibri" panose="020F0502020204030204" pitchFamily="34" charset="0"/>
                <a:hlinkClick r:id="rId4"/>
              </a:rPr>
              <a:t>https://doi.org/10.1029/2019GL083875</a:t>
            </a:r>
            <a:r>
              <a:rPr lang="en-US" sz="1000" dirty="0">
                <a:cs typeface="Calibri" panose="020F0502020204030204" pitchFamily="34" charset="0"/>
              </a:rPr>
              <a:t> .</a:t>
            </a:r>
            <a:endParaRPr lang="en-US" altLang="en-US" sz="10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pic>
        <p:nvPicPr>
          <p:cNvPr id="8" name="Picture 2" descr="https://lh5.googleusercontent.com/zhwNHVAXEWMaz4Cw63jE0sEGuAldqEGLA6ygJtssZKZHNqXER39kZKclx-m0myfdVggU250SxeMvrGSs8jg-qkntK0ggM6V0JyNCL1zR9NBB-ki9dtJE080AkTylg__NtAcEZdfqWeUEMafyoQ">
            <a:extLst>
              <a:ext uri="{FF2B5EF4-FFF2-40B4-BE49-F238E27FC236}">
                <a16:creationId xmlns:a16="http://schemas.microsoft.com/office/drawing/2014/main" id="{4634DE98-1D09-4996-9026-1B9E194BA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106" y="926307"/>
            <a:ext cx="3989248" cy="2902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0FF9A9E-9BF2-4D1D-B77B-9AF2C7FC2E88}"/>
              </a:ext>
            </a:extLst>
          </p:cNvPr>
          <p:cNvSpPr/>
          <p:nvPr/>
        </p:nvSpPr>
        <p:spPr>
          <a:xfrm>
            <a:off x="4380483" y="397767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Experiments with realistic representation of unmanaged irrigation and paddy cultivation over north-northwest India exhibit an increase in the late season terrestrial monsoon precipitation and intensification of widespread extreme events over Central India (panels a and c), compared to the case in which irrigation is managed based on crop water demand (panels b and d). This finding is consistent with changes in observations. </a:t>
            </a:r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0A47E8-2120-43CC-B0EA-1288D92167B9}"/>
              </a:ext>
            </a:extLst>
          </p:cNvPr>
          <p:cNvSpPr txBox="1"/>
          <p:nvPr/>
        </p:nvSpPr>
        <p:spPr>
          <a:xfrm>
            <a:off x="4578711" y="1071800"/>
            <a:ext cx="427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(a)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4F376B-F445-4219-9D8F-12554877D8B3}"/>
              </a:ext>
            </a:extLst>
          </p:cNvPr>
          <p:cNvSpPr txBox="1"/>
          <p:nvPr/>
        </p:nvSpPr>
        <p:spPr>
          <a:xfrm>
            <a:off x="6666483" y="1074608"/>
            <a:ext cx="427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(b)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DB7F96-1E06-4F5F-9F88-26E69F469994}"/>
              </a:ext>
            </a:extLst>
          </p:cNvPr>
          <p:cNvSpPr txBox="1"/>
          <p:nvPr/>
        </p:nvSpPr>
        <p:spPr>
          <a:xfrm>
            <a:off x="4578711" y="2193171"/>
            <a:ext cx="427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(c)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FCBC53-5D11-4D06-8F6B-7C3CFB31710D}"/>
              </a:ext>
            </a:extLst>
          </p:cNvPr>
          <p:cNvSpPr txBox="1"/>
          <p:nvPr/>
        </p:nvSpPr>
        <p:spPr>
          <a:xfrm>
            <a:off x="6666483" y="2200491"/>
            <a:ext cx="427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(d)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MSD-ESM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3f367a74-7294-440b-bcf2-615eafc1d48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749412B-4FEE-4C46-BA5A-B70C7AB17B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7018</TotalTime>
  <Words>257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Vallario, Bob</cp:lastModifiedBy>
  <cp:revision>13</cp:revision>
  <cp:lastPrinted>2011-05-11T17:30:12Z</cp:lastPrinted>
  <dcterms:created xsi:type="dcterms:W3CDTF">2017-11-02T21:19:41Z</dcterms:created>
  <dcterms:modified xsi:type="dcterms:W3CDTF">2020-01-23T22:10:28Z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