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8" r:id="rId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17"/>
  </p:normalViewPr>
  <p:slideViewPr>
    <p:cSldViewPr snapToGrid="0" snapToObjects="1">
      <p:cViewPr varScale="1">
        <p:scale>
          <a:sx n="78" d="100"/>
          <a:sy n="78" d="100"/>
        </p:scale>
        <p:origin x="16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28473245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r>
              <a:t>–Johnny Appleseed</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“Type a quote here.” </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Title Text</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doi.org/10.1038/s41467-019-10399-3"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8800242" y="4846745"/>
            <a:ext cx="4114800" cy="4565352"/>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spcBef>
                <a:spcPts val="1200"/>
              </a:spcBef>
              <a:defRPr sz="2000" b="1">
                <a:latin typeface="Helvetica"/>
                <a:ea typeface="Helvetica"/>
                <a:cs typeface="Helvetica"/>
                <a:sym typeface="Helvetica"/>
              </a:defRPr>
            </a:pPr>
            <a:r>
              <a:rPr dirty="0"/>
              <a:t>Impact</a:t>
            </a:r>
            <a:endParaRPr lang="en-US" dirty="0"/>
          </a:p>
          <a:p>
            <a:pPr algn="l" defTabSz="457200">
              <a:buSzPct val="75000"/>
              <a:defRPr sz="2000">
                <a:latin typeface="Helvetica"/>
                <a:ea typeface="Helvetica"/>
                <a:cs typeface="Helvetica"/>
                <a:sym typeface="Helvetica"/>
              </a:defRPr>
            </a:pPr>
            <a:r>
              <a:rPr lang="en-US" sz="1800" dirty="0">
                <a:latin typeface="Calibri" panose="020F0502020204030204" pitchFamily="34" charset="0"/>
              </a:rPr>
              <a:t>Compared to baseline scenarios in which demand is driven by population and income growth alone, climate change increases 2050 global energy use by 11-27% with modest warming, and 25-58% with vigorous warming. Large areas of the tropics, southern Europe, China, and the USA, experience the largest increases. A key driver of rising demand is electricity for cooling, especially in industry and commerce. Uncertainties include the future path of GHG emissions, differences in climate models’ spatial projections of temperature extremes, and countries’ baseline patterns of energy consumption.</a:t>
            </a:r>
            <a:endParaRPr dirty="0"/>
          </a:p>
        </p:txBody>
      </p:sp>
      <p:sp>
        <p:nvSpPr>
          <p:cNvPr id="121" name="Shape 121"/>
          <p:cNvSpPr/>
          <p:nvPr/>
        </p:nvSpPr>
        <p:spPr>
          <a:xfrm>
            <a:off x="366318" y="187266"/>
            <a:ext cx="11720265" cy="518091"/>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lvl1pPr algn="l" defTabSz="457200">
              <a:defRPr sz="2700" b="1">
                <a:latin typeface="Helvetica"/>
                <a:ea typeface="Helvetica"/>
                <a:cs typeface="Helvetica"/>
                <a:sym typeface="Helvetica"/>
              </a:defRPr>
            </a:lvl1pPr>
          </a:lstStyle>
          <a:p>
            <a:r>
              <a:rPr lang="en-US" dirty="0"/>
              <a:t>Amplification of </a:t>
            </a:r>
            <a:r>
              <a:rPr lang="en-US" dirty="0" smtClean="0"/>
              <a:t>energy </a:t>
            </a:r>
            <a:r>
              <a:rPr lang="en-US" dirty="0"/>
              <a:t>demand </a:t>
            </a:r>
            <a:r>
              <a:rPr lang="en-US" dirty="0" smtClean="0"/>
              <a:t>growth in a </a:t>
            </a:r>
            <a:r>
              <a:rPr lang="en-US" smtClean="0"/>
              <a:t>future </a:t>
            </a:r>
            <a:r>
              <a:rPr lang="en-US" smtClean="0"/>
              <a:t>climate</a:t>
            </a:r>
            <a:endParaRPr lang="en-US" dirty="0"/>
          </a:p>
        </p:txBody>
      </p:sp>
      <p:sp>
        <p:nvSpPr>
          <p:cNvPr id="122" name="Shape 122"/>
          <p:cNvSpPr/>
          <p:nvPr/>
        </p:nvSpPr>
        <p:spPr>
          <a:xfrm>
            <a:off x="73969" y="5046864"/>
            <a:ext cx="4114800" cy="4011355"/>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p>
            <a:pPr defTabSz="457200">
              <a:defRPr sz="2000" b="1">
                <a:latin typeface="Helvetica"/>
                <a:ea typeface="Helvetica"/>
                <a:cs typeface="Helvetica"/>
                <a:sym typeface="Helvetica"/>
              </a:defRPr>
            </a:pPr>
            <a:r>
              <a:rPr dirty="0">
                <a:cs typeface="Calibri" panose="020F0502020204030204" pitchFamily="34" charset="0"/>
              </a:rPr>
              <a:t>Objective</a:t>
            </a:r>
            <a:endParaRPr lang="en-US" dirty="0">
              <a:cs typeface="Calibri" panose="020F0502020204030204" pitchFamily="34" charset="0"/>
            </a:endParaRPr>
          </a:p>
          <a:p>
            <a:pPr algn="l"/>
            <a:r>
              <a:rPr lang="en-US" sz="1800" dirty="0">
                <a:latin typeface="Calibri" panose="020F0502020204030204" pitchFamily="34" charset="0"/>
                <a:ea typeface="Times New Roman" panose="02020603050405020304" pitchFamily="18" charset="0"/>
                <a:cs typeface="Calibri" panose="020F0502020204030204" pitchFamily="34" charset="0"/>
              </a:rPr>
              <a:t>Energy is critical for human wellbeing and continued economic development, and is also one of the human systems most directly influenced by changes in climate. Previous studies have tended to focus on a single country, world region or economic sector (e.g., households), and rely on projections from a small number of climate models. This study provides the first comprehensive estimates of the way in which </a:t>
            </a:r>
            <a:r>
              <a:rPr lang="en-US" sz="1800" dirty="0" smtClean="0">
                <a:latin typeface="Calibri" panose="020F0502020204030204" pitchFamily="34" charset="0"/>
                <a:ea typeface="Times New Roman" panose="02020603050405020304" pitchFamily="18" charset="0"/>
                <a:cs typeface="Calibri" panose="020F0502020204030204" pitchFamily="34" charset="0"/>
              </a:rPr>
              <a:t>potential </a:t>
            </a:r>
            <a:r>
              <a:rPr lang="en-US" sz="1800" dirty="0">
                <a:latin typeface="Calibri" panose="020F0502020204030204" pitchFamily="34" charset="0"/>
                <a:ea typeface="Times New Roman" panose="02020603050405020304" pitchFamily="18" charset="0"/>
                <a:cs typeface="Calibri" panose="020F0502020204030204" pitchFamily="34" charset="0"/>
              </a:rPr>
              <a:t>mid-century climate </a:t>
            </a:r>
            <a:r>
              <a:rPr lang="en-US" sz="1800" dirty="0" smtClean="0">
                <a:latin typeface="Calibri" panose="020F0502020204030204" pitchFamily="34" charset="0"/>
                <a:ea typeface="Times New Roman" panose="02020603050405020304" pitchFamily="18" charset="0"/>
                <a:cs typeface="Calibri" panose="020F0502020204030204" pitchFamily="34" charset="0"/>
              </a:rPr>
              <a:t>will </a:t>
            </a:r>
            <a:r>
              <a:rPr lang="en-US" sz="1800" dirty="0">
                <a:latin typeface="Calibri" panose="020F0502020204030204" pitchFamily="34" charset="0"/>
                <a:ea typeface="Times New Roman" panose="02020603050405020304" pitchFamily="18" charset="0"/>
                <a:cs typeface="Calibri" panose="020F0502020204030204" pitchFamily="34" charset="0"/>
              </a:rPr>
              <a:t>affect the demand for energy across the world.</a:t>
            </a:r>
          </a:p>
        </p:txBody>
      </p:sp>
      <p:sp>
        <p:nvSpPr>
          <p:cNvPr id="123" name="Shape 123"/>
          <p:cNvSpPr/>
          <p:nvPr/>
        </p:nvSpPr>
        <p:spPr>
          <a:xfrm>
            <a:off x="4455192" y="4847438"/>
            <a:ext cx="4114800" cy="4565352"/>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defTabSz="457200">
              <a:defRPr sz="2000" b="1">
                <a:latin typeface="Helvetica"/>
                <a:ea typeface="Helvetica"/>
                <a:cs typeface="Helvetica"/>
                <a:sym typeface="Helvetica"/>
              </a:defRPr>
            </a:pPr>
            <a:r>
              <a:rPr dirty="0"/>
              <a:t>Approach</a:t>
            </a:r>
            <a:endParaRPr lang="en-US" dirty="0"/>
          </a:p>
          <a:p>
            <a:pPr lvl="0" algn="l"/>
            <a:r>
              <a:rPr lang="en-US" sz="1800" dirty="0">
                <a:latin typeface="Calibri" panose="020F0502020204030204" pitchFamily="34" charset="0"/>
                <a:ea typeface="Times New Roman" panose="02020603050405020304" pitchFamily="18" charset="0"/>
                <a:cs typeface="Calibri" panose="020F0502020204030204" pitchFamily="34" charset="0"/>
              </a:rPr>
              <a:t>Using historical data on income, population, energy use, and temperature exposures for many countries over several decades, we estimate a statistical model of the response of demand for three fuels (petroleum, natural gas, electricity) in four sectors (agriculture, industry, commerce and households) to hot and cold days (avg. temperatures &gt; 27.5 °C and &lt; 12.5 °C). </a:t>
            </a:r>
            <a:r>
              <a:rPr lang="en-US" sz="1800" dirty="0">
                <a:latin typeface="Calibri" panose="020F0502020204030204" pitchFamily="34" charset="0"/>
                <a:ea typeface="MS Mincho" panose="02020609040205080304" pitchFamily="49" charset="-128"/>
                <a:cs typeface="Calibri" panose="020F0502020204030204" pitchFamily="34" charset="0"/>
              </a:rPr>
              <a:t>The model is coupled with gridded daily temperatures from 21 climate model simulations of the current period and the decade of the 2050s under scenarios of modest (RCP 4.5) and vigorous (RCP 8.5) warming.</a:t>
            </a:r>
          </a:p>
        </p:txBody>
      </p:sp>
      <p:sp>
        <p:nvSpPr>
          <p:cNvPr id="124" name="Shape 124"/>
          <p:cNvSpPr/>
          <p:nvPr/>
        </p:nvSpPr>
        <p:spPr>
          <a:xfrm>
            <a:off x="106061" y="9420215"/>
            <a:ext cx="12754172" cy="287258"/>
          </a:xfrm>
          <a:prstGeom prst="rect">
            <a:avLst/>
          </a:prstGeom>
          <a:ln w="25400">
            <a:solidFill>
              <a:srgbClr val="000000"/>
            </a:solidFill>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1800">
                <a:latin typeface="Helvetica"/>
                <a:ea typeface="Helvetica"/>
                <a:cs typeface="Helvetica"/>
                <a:sym typeface="Helvetica"/>
              </a:defRPr>
            </a:lvl1pPr>
          </a:lstStyle>
          <a:p>
            <a:r>
              <a:rPr lang="en-US" sz="1200" dirty="0">
                <a:latin typeface="Arial" panose="020B0604020202020204" pitchFamily="34" charset="0"/>
                <a:ea typeface="MS Mincho" panose="02020609040205080304" pitchFamily="49" charset="-128"/>
              </a:rPr>
              <a:t>van </a:t>
            </a:r>
            <a:r>
              <a:rPr lang="en-US" sz="1200" dirty="0" err="1">
                <a:latin typeface="Arial" panose="020B0604020202020204" pitchFamily="34" charset="0"/>
                <a:ea typeface="MS Mincho" panose="02020609040205080304" pitchFamily="49" charset="-128"/>
              </a:rPr>
              <a:t>Ruijven</a:t>
            </a:r>
            <a:r>
              <a:rPr lang="en-US" sz="1200" dirty="0">
                <a:latin typeface="Arial" panose="020B0604020202020204" pitchFamily="34" charset="0"/>
                <a:ea typeface="MS Mincho" panose="02020609040205080304" pitchFamily="49" charset="-128"/>
              </a:rPr>
              <a:t>, B., De Cian, E., Sue Wing. I. (2019). Amplification of future energy demand growth due to climate change, Nat. Commun.10: 2762 </a:t>
            </a:r>
            <a:r>
              <a:rPr lang="en-US" sz="1200" dirty="0">
                <a:hlinkClick r:id="rId2"/>
              </a:rPr>
              <a:t>https://doi.org/10.1038/s41467-019-10399-3</a:t>
            </a:r>
            <a:r>
              <a:rPr lang="en-US" sz="1200" dirty="0"/>
              <a:t> </a:t>
            </a:r>
            <a:endParaRPr sz="1200" dirty="0"/>
          </a:p>
        </p:txBody>
      </p:sp>
      <p:pic>
        <p:nvPicPr>
          <p:cNvPr id="2" name="Picture 1">
            <a:extLst>
              <a:ext uri="{FF2B5EF4-FFF2-40B4-BE49-F238E27FC236}">
                <a16:creationId xmlns:a16="http://schemas.microsoft.com/office/drawing/2014/main" xmlns="" id="{EC6BB11E-6A75-41CF-B3C5-3B0910D4E9CF}"/>
              </a:ext>
            </a:extLst>
          </p:cNvPr>
          <p:cNvPicPr>
            <a:picLocks noChangeAspect="1"/>
          </p:cNvPicPr>
          <p:nvPr/>
        </p:nvPicPr>
        <p:blipFill>
          <a:blip r:embed="rId3"/>
          <a:stretch>
            <a:fillRect/>
          </a:stretch>
        </p:blipFill>
        <p:spPr>
          <a:xfrm>
            <a:off x="106060" y="671012"/>
            <a:ext cx="12754172" cy="3870690"/>
          </a:xfrm>
          <a:prstGeom prst="rect">
            <a:avLst/>
          </a:prstGeom>
        </p:spPr>
      </p:pic>
      <p:sp>
        <p:nvSpPr>
          <p:cNvPr id="11" name="Rectangle 10">
            <a:extLst>
              <a:ext uri="{FF2B5EF4-FFF2-40B4-BE49-F238E27FC236}">
                <a16:creationId xmlns:a16="http://schemas.microsoft.com/office/drawing/2014/main" xmlns="" id="{3977A11A-383A-4163-8C28-383F9898F8CC}"/>
              </a:ext>
            </a:extLst>
          </p:cNvPr>
          <p:cNvSpPr/>
          <p:nvPr/>
        </p:nvSpPr>
        <p:spPr>
          <a:xfrm>
            <a:off x="382922" y="916943"/>
            <a:ext cx="293671" cy="338554"/>
          </a:xfrm>
          <a:prstGeom prst="rect">
            <a:avLst/>
          </a:prstGeom>
        </p:spPr>
        <p:txBody>
          <a:bodyPr wrap="none">
            <a:spAutoFit/>
          </a:bodyPr>
          <a:lstStyle/>
          <a:p>
            <a:r>
              <a:rPr lang="en-US" sz="1600" dirty="0">
                <a:solidFill>
                  <a:schemeClr val="accent1">
                    <a:lumMod val="60000"/>
                    <a:lumOff val="40000"/>
                  </a:schemeClr>
                </a:solidFill>
              </a:rPr>
              <a:t>a</a:t>
            </a:r>
          </a:p>
        </p:txBody>
      </p:sp>
      <p:sp>
        <p:nvSpPr>
          <p:cNvPr id="12" name="Rectangle 11">
            <a:extLst>
              <a:ext uri="{FF2B5EF4-FFF2-40B4-BE49-F238E27FC236}">
                <a16:creationId xmlns:a16="http://schemas.microsoft.com/office/drawing/2014/main" xmlns="" id="{E0F2361C-ED5F-4034-A54E-13EF5AFA7FBC}"/>
              </a:ext>
            </a:extLst>
          </p:cNvPr>
          <p:cNvSpPr/>
          <p:nvPr/>
        </p:nvSpPr>
        <p:spPr>
          <a:xfrm>
            <a:off x="1783572" y="916943"/>
            <a:ext cx="298480" cy="338554"/>
          </a:xfrm>
          <a:prstGeom prst="rect">
            <a:avLst/>
          </a:prstGeom>
        </p:spPr>
        <p:txBody>
          <a:bodyPr wrap="none">
            <a:spAutoFit/>
          </a:bodyPr>
          <a:lstStyle/>
          <a:p>
            <a:r>
              <a:rPr lang="en-US" sz="1600" dirty="0">
                <a:solidFill>
                  <a:schemeClr val="accent1">
                    <a:lumMod val="60000"/>
                    <a:lumOff val="40000"/>
                  </a:schemeClr>
                </a:solidFill>
              </a:rPr>
              <a:t>b</a:t>
            </a:r>
          </a:p>
        </p:txBody>
      </p:sp>
      <p:sp>
        <p:nvSpPr>
          <p:cNvPr id="13" name="Rectangle 12">
            <a:extLst>
              <a:ext uri="{FF2B5EF4-FFF2-40B4-BE49-F238E27FC236}">
                <a16:creationId xmlns:a16="http://schemas.microsoft.com/office/drawing/2014/main" xmlns="" id="{AC997DCA-9057-477E-9EE2-CC15EFE8E0C5}"/>
              </a:ext>
            </a:extLst>
          </p:cNvPr>
          <p:cNvSpPr/>
          <p:nvPr/>
        </p:nvSpPr>
        <p:spPr>
          <a:xfrm>
            <a:off x="3373201" y="916943"/>
            <a:ext cx="292068" cy="338554"/>
          </a:xfrm>
          <a:prstGeom prst="rect">
            <a:avLst/>
          </a:prstGeom>
        </p:spPr>
        <p:txBody>
          <a:bodyPr wrap="none">
            <a:spAutoFit/>
          </a:bodyPr>
          <a:lstStyle/>
          <a:p>
            <a:r>
              <a:rPr lang="en-US" sz="1600" dirty="0">
                <a:solidFill>
                  <a:schemeClr val="accent1">
                    <a:lumMod val="60000"/>
                    <a:lumOff val="40000"/>
                  </a:schemeClr>
                </a:solidFill>
              </a:rPr>
              <a:t>c</a:t>
            </a:r>
            <a:endParaRPr lang="en-US" dirty="0">
              <a:solidFill>
                <a:schemeClr val="accent1">
                  <a:lumMod val="60000"/>
                  <a:lumOff val="40000"/>
                </a:schemeClr>
              </a:solidFill>
            </a:endParaRPr>
          </a:p>
        </p:txBody>
      </p:sp>
      <p:sp>
        <p:nvSpPr>
          <p:cNvPr id="14" name="Rectangle 13">
            <a:extLst>
              <a:ext uri="{FF2B5EF4-FFF2-40B4-BE49-F238E27FC236}">
                <a16:creationId xmlns:a16="http://schemas.microsoft.com/office/drawing/2014/main" xmlns="" id="{6D9ABE55-46F3-46A2-9228-393AF2ABEBB2}"/>
              </a:ext>
            </a:extLst>
          </p:cNvPr>
          <p:cNvSpPr/>
          <p:nvPr/>
        </p:nvSpPr>
        <p:spPr>
          <a:xfrm>
            <a:off x="4964943" y="916943"/>
            <a:ext cx="298480" cy="338554"/>
          </a:xfrm>
          <a:prstGeom prst="rect">
            <a:avLst/>
          </a:prstGeom>
        </p:spPr>
        <p:txBody>
          <a:bodyPr wrap="none">
            <a:spAutoFit/>
          </a:bodyPr>
          <a:lstStyle/>
          <a:p>
            <a:r>
              <a:rPr lang="en-US" sz="1600" dirty="0">
                <a:solidFill>
                  <a:schemeClr val="accent1">
                    <a:lumMod val="60000"/>
                    <a:lumOff val="40000"/>
                  </a:schemeClr>
                </a:solidFill>
              </a:rPr>
              <a:t>d</a:t>
            </a:r>
          </a:p>
        </p:txBody>
      </p:sp>
      <p:sp>
        <p:nvSpPr>
          <p:cNvPr id="15" name="Rectangle 14">
            <a:extLst>
              <a:ext uri="{FF2B5EF4-FFF2-40B4-BE49-F238E27FC236}">
                <a16:creationId xmlns:a16="http://schemas.microsoft.com/office/drawing/2014/main" xmlns="" id="{BFE9B0D4-402E-4C53-BC01-487082F02516}"/>
              </a:ext>
            </a:extLst>
          </p:cNvPr>
          <p:cNvSpPr/>
          <p:nvPr/>
        </p:nvSpPr>
        <p:spPr>
          <a:xfrm>
            <a:off x="6550979" y="916943"/>
            <a:ext cx="292068" cy="338554"/>
          </a:xfrm>
          <a:prstGeom prst="rect">
            <a:avLst/>
          </a:prstGeom>
        </p:spPr>
        <p:txBody>
          <a:bodyPr wrap="none">
            <a:spAutoFit/>
          </a:bodyPr>
          <a:lstStyle/>
          <a:p>
            <a:r>
              <a:rPr lang="en-US" sz="1600" dirty="0">
                <a:solidFill>
                  <a:schemeClr val="accent1">
                    <a:lumMod val="60000"/>
                    <a:lumOff val="40000"/>
                  </a:schemeClr>
                </a:solidFill>
              </a:rPr>
              <a:t>e</a:t>
            </a:r>
          </a:p>
        </p:txBody>
      </p:sp>
      <p:sp>
        <p:nvSpPr>
          <p:cNvPr id="16" name="Rectangle 15">
            <a:extLst>
              <a:ext uri="{FF2B5EF4-FFF2-40B4-BE49-F238E27FC236}">
                <a16:creationId xmlns:a16="http://schemas.microsoft.com/office/drawing/2014/main" xmlns="" id="{EA09D884-4919-4C68-970F-48C4B66C2476}"/>
              </a:ext>
            </a:extLst>
          </p:cNvPr>
          <p:cNvSpPr/>
          <p:nvPr/>
        </p:nvSpPr>
        <p:spPr>
          <a:xfrm>
            <a:off x="8238447" y="916943"/>
            <a:ext cx="237565" cy="338554"/>
          </a:xfrm>
          <a:prstGeom prst="rect">
            <a:avLst/>
          </a:prstGeom>
        </p:spPr>
        <p:txBody>
          <a:bodyPr wrap="none">
            <a:spAutoFit/>
          </a:bodyPr>
          <a:lstStyle/>
          <a:p>
            <a:r>
              <a:rPr lang="en-US" sz="1600" dirty="0">
                <a:solidFill>
                  <a:schemeClr val="accent1">
                    <a:lumMod val="60000"/>
                    <a:lumOff val="40000"/>
                  </a:schemeClr>
                </a:solidFill>
              </a:rPr>
              <a:t>f</a:t>
            </a:r>
          </a:p>
        </p:txBody>
      </p:sp>
      <p:sp>
        <p:nvSpPr>
          <p:cNvPr id="23" name="Rectangle 22">
            <a:extLst>
              <a:ext uri="{FF2B5EF4-FFF2-40B4-BE49-F238E27FC236}">
                <a16:creationId xmlns:a16="http://schemas.microsoft.com/office/drawing/2014/main" xmlns="" id="{90D1ED78-860E-48E5-80F0-BCCF6434070E}"/>
              </a:ext>
            </a:extLst>
          </p:cNvPr>
          <p:cNvSpPr/>
          <p:nvPr/>
        </p:nvSpPr>
        <p:spPr>
          <a:xfrm>
            <a:off x="106061" y="4462379"/>
            <a:ext cx="12808982" cy="523220"/>
          </a:xfrm>
          <a:prstGeom prst="rect">
            <a:avLst/>
          </a:prstGeom>
        </p:spPr>
        <p:txBody>
          <a:bodyPr wrap="square">
            <a:spAutoFit/>
          </a:bodyPr>
          <a:lstStyle/>
          <a:p>
            <a:pPr algn="l">
              <a:spcBef>
                <a:spcPct val="15000"/>
              </a:spcBef>
              <a:defRPr/>
            </a:pPr>
            <a:r>
              <a:rPr lang="en-US" sz="1400" b="1" dirty="0">
                <a:solidFill>
                  <a:srgbClr val="3399FF"/>
                </a:solidFill>
              </a:rPr>
              <a:t>Latitudinal (a) population, (b) per capita income and (c) energy demand for 5 shared socioeconomic pathway scenarios, (d) hot days and (e) cold days for 21 climate model simulations of current and RCP 8.5 climate scenarios, and (f) model agreement on increases in total energy demand exceeding 25% under RCP 8.5.</a:t>
            </a:r>
          </a:p>
        </p:txBody>
      </p:sp>
    </p:spTree>
    <p:extLst>
      <p:ext uri="{BB962C8B-B14F-4D97-AF65-F5344CB8AC3E}">
        <p14:creationId xmlns:p14="http://schemas.microsoft.com/office/powerpoint/2010/main" val="2819576068"/>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381</TotalTime>
  <Words>423</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Helvetica</vt:lpstr>
      <vt:lpstr>Helvetica Light</vt:lpstr>
      <vt:lpstr>Helvetica Neue</vt:lpstr>
      <vt:lpstr>MS Mincho</vt:lpstr>
      <vt:lpstr>Times New Roman</vt:lpstr>
      <vt:lpstr>White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Fisher-Vanden</dc:creator>
  <cp:lastModifiedBy>Vallario, Bob</cp:lastModifiedBy>
  <cp:revision>32</cp:revision>
  <dcterms:modified xsi:type="dcterms:W3CDTF">2019-09-11T20:51:56Z</dcterms:modified>
</cp:coreProperties>
</file>