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9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1F407F-4720-3447-B3AC-48AC9F06B2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64E45-22C5-9D40-B384-2C2641140C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43725-08A4-3A4F-8255-00E515518CFE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80D98-158C-694F-AB9E-A3962129E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1A1D-D976-6E48-89CE-AC4E3DE2C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5F20-EC74-8D4A-8A82-153985E0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0CEA-DB02-1E44-B6FE-2734D296121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D698-46D6-5C4D-A939-89D29C810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9455" y="1865600"/>
            <a:ext cx="8405090" cy="1006909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latin typeface="Franklin Gothic Book" panose="020B05030201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6EE851-960B-9C4F-B3CA-98628BDC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61382" y="6356350"/>
            <a:ext cx="1606550" cy="365125"/>
          </a:xfr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D336A7-0749-BA42-B823-8C6AEF2E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6439DC-5A31-EA45-ABF9-1EE90B0E4F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3453246"/>
            <a:ext cx="6096000" cy="1965325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of authors / presenters… </a:t>
            </a:r>
          </a:p>
        </p:txBody>
      </p:sp>
    </p:spTree>
    <p:extLst>
      <p:ext uri="{BB962C8B-B14F-4D97-AF65-F5344CB8AC3E}">
        <p14:creationId xmlns:p14="http://schemas.microsoft.com/office/powerpoint/2010/main" val="38082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j-lt"/>
                <a:cs typeface="Consolas" panose="020B06090202040302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819564"/>
            <a:ext cx="8405090" cy="4100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003EB-1F06-1248-9D9F-9B45093E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418248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rallelogram 3">
            <a:extLst>
              <a:ext uri="{FF2B5EF4-FFF2-40B4-BE49-F238E27FC236}">
                <a16:creationId xmlns:a16="http://schemas.microsoft.com/office/drawing/2014/main" id="{45F05A00-F407-8E44-9680-6FFDFF761C63}"/>
              </a:ext>
            </a:extLst>
          </p:cNvPr>
          <p:cNvSpPr/>
          <p:nvPr userDrawn="1"/>
        </p:nvSpPr>
        <p:spPr>
          <a:xfrm flipH="1" flipV="1">
            <a:off x="6858000" y="6204857"/>
            <a:ext cx="2286000" cy="662520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8777227"/>
              <a:gd name="connsiteY0" fmla="*/ 1026603 h 1036542"/>
              <a:gd name="connsiteX1" fmla="*/ 0 w 8777227"/>
              <a:gd name="connsiteY1" fmla="*/ 4937 h 1036542"/>
              <a:gd name="connsiteX2" fmla="*/ 8777227 w 8777227"/>
              <a:gd name="connsiteY2" fmla="*/ 0 h 1036542"/>
              <a:gd name="connsiteX3" fmla="*/ 7094935 w 8777227"/>
              <a:gd name="connsiteY3" fmla="*/ 1036542 h 1036542"/>
              <a:gd name="connsiteX4" fmla="*/ 6703 w 8777227"/>
              <a:gd name="connsiteY4" fmla="*/ 1026603 h 1036542"/>
              <a:gd name="connsiteX0" fmla="*/ 6703 w 8777227"/>
              <a:gd name="connsiteY0" fmla="*/ 1026603 h 1026603"/>
              <a:gd name="connsiteX1" fmla="*/ 0 w 8777227"/>
              <a:gd name="connsiteY1" fmla="*/ 4937 h 1026603"/>
              <a:gd name="connsiteX2" fmla="*/ 8777227 w 8777227"/>
              <a:gd name="connsiteY2" fmla="*/ 0 h 1026603"/>
              <a:gd name="connsiteX3" fmla="*/ 7293664 w 8777227"/>
              <a:gd name="connsiteY3" fmla="*/ 1023546 h 1026603"/>
              <a:gd name="connsiteX4" fmla="*/ 6703 w 8777227"/>
              <a:gd name="connsiteY4" fmla="*/ 1026603 h 102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77227" h="1026603">
                <a:moveTo>
                  <a:pt x="6703" y="1026603"/>
                </a:moveTo>
                <a:cubicBezTo>
                  <a:pt x="4469" y="686048"/>
                  <a:pt x="2234" y="345492"/>
                  <a:pt x="0" y="4937"/>
                </a:cubicBezTo>
                <a:lnTo>
                  <a:pt x="8777227" y="0"/>
                </a:lnTo>
                <a:lnTo>
                  <a:pt x="7293664" y="1023546"/>
                </a:lnTo>
                <a:lnTo>
                  <a:pt x="6703" y="102660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455" y="357889"/>
            <a:ext cx="8405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55" y="1825626"/>
            <a:ext cx="8405090" cy="409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518F-6B44-FA43-A94E-1E50ED6571CB}" type="datetime1">
              <a:rPr lang="en-US" smtClean="0"/>
              <a:t>2/13/2020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xo" pitchFamily="2" charset="77"/>
              </a:defRPr>
            </a:lvl1pPr>
          </a:lstStyle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arallelogram 3">
            <a:extLst>
              <a:ext uri="{FF2B5EF4-FFF2-40B4-BE49-F238E27FC236}">
                <a16:creationId xmlns:a16="http://schemas.microsoft.com/office/drawing/2014/main" id="{0924D48C-5B2D-E047-95C7-21923217783D}"/>
              </a:ext>
            </a:extLst>
          </p:cNvPr>
          <p:cNvSpPr/>
          <p:nvPr userDrawn="1"/>
        </p:nvSpPr>
        <p:spPr>
          <a:xfrm>
            <a:off x="-16186" y="6204857"/>
            <a:ext cx="7151957" cy="671229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9949" h="1031605">
                <a:moveTo>
                  <a:pt x="6703" y="1021666"/>
                </a:moveTo>
                <a:cubicBezTo>
                  <a:pt x="4469" y="681111"/>
                  <a:pt x="2234" y="340555"/>
                  <a:pt x="0" y="0"/>
                </a:cubicBezTo>
                <a:lnTo>
                  <a:pt x="7509949" y="0"/>
                </a:lnTo>
                <a:lnTo>
                  <a:pt x="7094935" y="1031605"/>
                </a:lnTo>
                <a:lnTo>
                  <a:pt x="6703" y="102166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B345BD-8CF9-4348-9CBF-1D7A5B44854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" y="6283384"/>
            <a:ext cx="3059092" cy="5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Consolas" panose="020B0609020204030204" pitchFamily="49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i.org/10.1021/acs.est.9b07458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60189" y="2791872"/>
            <a:ext cx="4650959" cy="2426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spcBef>
                <a:spcPts val="844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400" dirty="0"/>
              <a:t>Impact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defTabSz="321457">
              <a:buSzPct val="75000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  <a:sym typeface="Helvetica"/>
              </a:rPr>
              <a:t>Scientists confront a critical question of scale for their analysis of linkages between energy, water and land systems. Studies exploring this nexus within a single watershed or an individual power plant can accurately capture local processes. However, when interventions are extrapolated to a regional scale, critical multisector dynamics are missed. We find that forty-six percent of the coal-fired plants in the upper-MISO region stop generating electricity instead of co-firing biomass at the 15% level. Ignoring these interactions leads to overestimation of the demand for biomass. On the other hand, region-wide analysis of this nexus grossly underestimates the impact on water quality in key hotspots of the MISO region. </a:t>
            </a:r>
            <a:endParaRPr sz="1406" dirty="0"/>
          </a:p>
        </p:txBody>
      </p:sp>
      <p:sp>
        <p:nvSpPr>
          <p:cNvPr id="121" name="Shape 121"/>
          <p:cNvSpPr/>
          <p:nvPr/>
        </p:nvSpPr>
        <p:spPr>
          <a:xfrm>
            <a:off x="0" y="25577"/>
            <a:ext cx="9041530" cy="948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1800" dirty="0"/>
              <a:t>Scale-Aware Analysis of Energy, Land, and Water Systems Dynamics: Nitrate Release Under Scenarios of Biomass Co-Firing in the Midwestern U.S.</a:t>
            </a:r>
          </a:p>
          <a:p>
            <a:r>
              <a:rPr lang="en-US" sz="1898" dirty="0"/>
              <a:t> </a:t>
            </a:r>
          </a:p>
        </p:txBody>
      </p:sp>
      <p:sp>
        <p:nvSpPr>
          <p:cNvPr id="122" name="Shape 122"/>
          <p:cNvSpPr/>
          <p:nvPr/>
        </p:nvSpPr>
        <p:spPr>
          <a:xfrm>
            <a:off x="4414" y="1355807"/>
            <a:ext cx="4706734" cy="699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400" dirty="0">
                <a:cs typeface="Calibri" panose="020F0502020204030204" pitchFamily="34" charset="0"/>
              </a:rPr>
              <a:t>Objective</a:t>
            </a:r>
            <a:endParaRPr lang="en-US" sz="1400" dirty="0">
              <a:cs typeface="Calibri" panose="020F0502020204030204" pitchFamily="34" charset="0"/>
            </a:endParaRPr>
          </a:p>
          <a:p>
            <a:r>
              <a:rPr lang="en-US" sz="12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Interdisciplinary research into the multisector dynamics involving energy, land and water systems is increasingly crossing institutional/governance domains and natural and economic systems that have historically been studied independently. A key methodological question concerns the appropriate scale and scope of analysis. Most studies employ either: 1) a high-level model that resolves multiple systems at relatively coarse scale; or 2) a model or empirical analysis with a finer scale resolution focused on the primary system of interest. However, it may be necessary to bridge these two approaches. Understanding when this is required is a critical research question.</a:t>
            </a:r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8459" y="5218498"/>
            <a:ext cx="4706734" cy="949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400" dirty="0"/>
              <a:t>Approach</a:t>
            </a:r>
            <a:endParaRPr lang="en-US" sz="1400" dirty="0"/>
          </a:p>
          <a:p>
            <a:pPr lvl="0"/>
            <a:r>
              <a:rPr lang="en-US" sz="12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This study applies a novel, gridded energy-land-water modeling system to analyze the local environmental impacts of corn residue co-firing of coal power plants across the upper MISO region. </a:t>
            </a:r>
            <a:endParaRPr lang="en-US" sz="1200" dirty="0">
              <a:latin typeface="Helvetica" panose="020B0604020202020204" pitchFamily="34" charset="0"/>
              <a:ea typeface="MS Mincho" panose="02020609040205080304" pitchFamily="49" charset="-128"/>
              <a:cs typeface="Helvetica" panose="020B060402020202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907091" y="6073170"/>
            <a:ext cx="4271898" cy="784830"/>
          </a:xfrm>
          <a:prstGeom prst="rect">
            <a:avLst/>
          </a:prstGeom>
          <a:ln w="12700">
            <a:solidFill>
              <a:schemeClr val="accent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5720" tIns="45720" rIns="45720" bIns="4572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Sun, Shanxia, 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Brayam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Valqui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 Ordonez, Mort D. Webster, Jing Liu, Christopher J. 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Kucharik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, and Thomas Hertel. 2020. “Fine-scale Analysis of the Energy-Land-Water Nexus: Water Quality Implications of Biomass Co-Firing in the Midwestern U.S.”, Environmental Science and Technology 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  <a:hlinkClick r:id="rId2"/>
              </a:rPr>
              <a:t>https://doi.org/10.1021/acs.est.9b07458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. </a:t>
            </a:r>
            <a:endParaRPr lang="en-US" sz="844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" name="Shape 119">
            <a:extLst>
              <a:ext uri="{FF2B5EF4-FFF2-40B4-BE49-F238E27FC236}">
                <a16:creationId xmlns:a16="http://schemas.microsoft.com/office/drawing/2014/main" id="{D05CE714-975C-5F45-B8FB-334BF21660D6}"/>
              </a:ext>
            </a:extLst>
          </p:cNvPr>
          <p:cNvSpPr/>
          <p:nvPr/>
        </p:nvSpPr>
        <p:spPr>
          <a:xfrm>
            <a:off x="4335782" y="5746624"/>
            <a:ext cx="5144735" cy="272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algn="ctr"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Coal-fired power plants and biomass supply circles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873" y="3189314"/>
            <a:ext cx="4361127" cy="25573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7091" y="648729"/>
            <a:ext cx="4075954" cy="262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599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7649</TotalTime>
  <Words>362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Exo</vt:lpstr>
      <vt:lpstr>Franklin Gothic Book</vt:lpstr>
      <vt:lpstr>Franklin Gothic Medium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Kostadinova, Katerina Lubomirova</dc:creator>
  <cp:lastModifiedBy>Vallario, Bob</cp:lastModifiedBy>
  <cp:revision>42</cp:revision>
  <dcterms:created xsi:type="dcterms:W3CDTF">2019-03-01T18:13:06Z</dcterms:created>
  <dcterms:modified xsi:type="dcterms:W3CDTF">2020-02-13T21:34:04Z</dcterms:modified>
</cp:coreProperties>
</file>