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mpbell, Holly M" initials="CHM" lastIdx="8" clrIdx="0">
    <p:extLst>
      <p:ext uri="{19B8F6BF-5375-455C-9EA6-DF929625EA0E}">
        <p15:presenceInfo xmlns:p15="http://schemas.microsoft.com/office/powerpoint/2012/main" userId="S::holly.campbell@pnnl.gov::c4d0878e-c000-43c1-808f-30e12e26e7a4" providerId="AD"/>
      </p:ext>
    </p:extLst>
  </p:cmAuthor>
  <p:cmAuthor id="2" name="Zimmerschied, Maura K" initials="ZMK" lastIdx="1" clrIdx="1">
    <p:extLst>
      <p:ext uri="{19B8F6BF-5375-455C-9EA6-DF929625EA0E}">
        <p15:presenceInfo xmlns:p15="http://schemas.microsoft.com/office/powerpoint/2012/main" userId="S::maura.zimmerschied@pnnl.gov::90f43cb7-52e8-4378-b8bc-3330c6e8bfc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B20617-0781-481F-88A2-BD0C76A64B91}" v="4" dt="2019-07-02T15:34:50.5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96" d="100"/>
          <a:sy n="96" d="100"/>
        </p:scale>
        <p:origin x="1376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5194/gmd-12-1477-2019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9" y="1066800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ts val="252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Develop an Earth system model (ESM) emulator that captures the internal variability and correlations over space and time that are seen in ESM output.</a:t>
            </a:r>
          </a:p>
          <a:p>
            <a:pPr marL="228600" indent="-228600" algn="ctr">
              <a:spcBef>
                <a:spcPts val="252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  <a:endParaRPr lang="en-US" sz="1400" dirty="0">
              <a:solidFill>
                <a:prstClr val="black"/>
              </a:solidFill>
            </a:endParaRP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Analyze ESM output for correlation structure over space and time.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Perform spectral decomposition on spatial modes.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Randomize the phases of the spectral decomposition.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Reconstruct a field of climate variables that will have the same space and time correlation structure as the input ESM data.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Repeat Randomize and Reconstruct steps as many times as desired to produce alternate realizations of the climate variables.</a:t>
            </a:r>
          </a:p>
          <a:p>
            <a:pPr marL="228600" indent="-228600" algn="ctr" eaLnBrk="1" hangingPunct="1">
              <a:spcBef>
                <a:spcPts val="252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 err="1">
                <a:solidFill>
                  <a:prstClr val="black"/>
                </a:solidFill>
              </a:rPr>
              <a:t>Fldgen</a:t>
            </a:r>
            <a:r>
              <a:rPr lang="en-US" sz="1400" dirty="0">
                <a:solidFill>
                  <a:prstClr val="black"/>
                </a:solidFill>
              </a:rPr>
              <a:t> v.1.0 can enable research into uncertainties in climate impacts by allowing researchers to estimate what an ESM would have produced.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Subsequent versions—already developed and under scientific review—include additional variables such as precipitation, making it possible to study a wider range of extreme event risks.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000" b="1" dirty="0" err="1">
                <a:solidFill>
                  <a:srgbClr val="000000"/>
                </a:solidFill>
                <a:latin typeface="Arial" panose="020B0604020202020204" pitchFamily="34" charset="0"/>
              </a:rPr>
              <a:t>Fldgen</a:t>
            </a:r>
            <a:r>
              <a:rPr lang="en-US" altLang="en-US" sz="3000" b="1" dirty="0">
                <a:solidFill>
                  <a:srgbClr val="000000"/>
                </a:solidFill>
                <a:latin typeface="Arial" panose="020B0604020202020204" pitchFamily="34" charset="0"/>
              </a:rPr>
              <a:t> v. 1.0: An Earth System Model Emulator</a:t>
            </a:r>
            <a:endParaRPr lang="en-US" altLang="en-US" sz="2800" b="1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602062" y="5246634"/>
            <a:ext cx="4433004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000" dirty="0"/>
              <a:t>Link R, A Snyder, C Lynch, C </a:t>
            </a:r>
            <a:r>
              <a:rPr lang="en-US" sz="1000" dirty="0" err="1"/>
              <a:t>Hartin</a:t>
            </a:r>
            <a:r>
              <a:rPr lang="en-US" sz="1000" dirty="0"/>
              <a:t>, B Kravitz, and B Bond-Lamberty. 2019. “</a:t>
            </a:r>
            <a:r>
              <a:rPr lang="en-US" sz="1000" dirty="0" err="1"/>
              <a:t>Fldgen</a:t>
            </a:r>
            <a:r>
              <a:rPr lang="en-US" sz="1000" dirty="0"/>
              <a:t> v1.0: an emulator with internal variability and space-time correlation for Earth system models.” </a:t>
            </a:r>
            <a:r>
              <a:rPr lang="en-US" sz="1000" i="1" dirty="0" err="1"/>
              <a:t>Geosci</a:t>
            </a:r>
            <a:r>
              <a:rPr lang="en-US" sz="1000" i="1" dirty="0"/>
              <a:t>. Model Dev.</a:t>
            </a:r>
            <a:r>
              <a:rPr lang="en-US" sz="1000" dirty="0"/>
              <a:t>, </a:t>
            </a:r>
            <a:r>
              <a:rPr lang="en-US" sz="1000" b="1" dirty="0"/>
              <a:t>12:</a:t>
            </a:r>
            <a:r>
              <a:rPr lang="en-US" sz="1000" dirty="0"/>
              <a:t>1477-1489, </a:t>
            </a:r>
            <a:r>
              <a:rPr lang="en-US" sz="1000" dirty="0">
                <a:hlinkClick r:id="rId3"/>
              </a:rPr>
              <a:t>https://doi.org/10.5194/gmd-12-1477-2019</a:t>
            </a:r>
            <a:r>
              <a:rPr lang="en-US" sz="1000" dirty="0"/>
              <a:t>. </a:t>
            </a:r>
            <a:endParaRPr lang="en-US" altLang="en-US" sz="1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495800"/>
            <a:ext cx="424012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PNNL’s </a:t>
            </a:r>
            <a:r>
              <a:rPr lang="en-US" altLang="en-US" sz="1200" b="1" dirty="0" err="1">
                <a:solidFill>
                  <a:srgbClr val="0000FF"/>
                </a:solidFill>
                <a:latin typeface="Arial" panose="020B0604020202020204" pitchFamily="34" charset="0"/>
              </a:rPr>
              <a:t>fldgen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 ESM emulator allows researchers to estimate what would have happened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if they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had been able to run a large ensemble of ESM runs. </a:t>
            </a:r>
          </a:p>
        </p:txBody>
      </p:sp>
      <p:pic>
        <p:nvPicPr>
          <p:cNvPr id="308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26035" y="1262212"/>
            <a:ext cx="4355017" cy="31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>MSD (iHESD)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FB8EC62-2BE3-4170-B203-79DC5D831D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f367a74-7294-440b-bcf2-615eafc1d48f"/>
    <ds:schemaRef ds:uri="http://purl.org/dc/elements/1.1/"/>
    <ds:schemaRef ds:uri="http://schemas.microsoft.com/sharepoint/v3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6005</TotalTime>
  <Words>262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Hejazi, Mohamad I</cp:lastModifiedBy>
  <cp:revision>14</cp:revision>
  <cp:lastPrinted>2011-05-11T17:30:12Z</cp:lastPrinted>
  <dcterms:created xsi:type="dcterms:W3CDTF">2017-11-02T21:19:41Z</dcterms:created>
  <dcterms:modified xsi:type="dcterms:W3CDTF">2019-07-08T22:30:52Z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