
<file path=[Content_Types].xml><?xml version="1.0" encoding="utf-8"?>
<Types xmlns="http://schemas.openxmlformats.org/package/2006/content-types">
  <Default Extension="jpeg" ContentType="image/jpe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5"/>
  </p:notesMasterIdLst>
  <p:sldIdLst>
    <p:sldId id="256"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orsey, Kathryn S" initials="DKS" lastIdx="9" clrIdx="0">
    <p:extLst/>
  </p:cmAuthor>
  <p:cmAuthor id="2" name="hzw" initials="hzw" lastIdx="5"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9816" autoAdjust="0"/>
  </p:normalViewPr>
  <p:slideViewPr>
    <p:cSldViewPr snapToGrid="0">
      <p:cViewPr varScale="1">
        <p:scale>
          <a:sx n="125" d="100"/>
          <a:sy n="125" d="100"/>
        </p:scale>
        <p:origin x="1194"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1.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A602F83-4F8D-45D9-BD4A-653A390CD789}" type="datetimeFigureOut">
              <a:rPr lang="en-US" smtClean="0"/>
              <a:t>7/8/2019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D6701FE-9FFF-4287-95D6-2609E7F41B04}" type="slidenum">
              <a:rPr lang="en-US" smtClean="0"/>
              <a:t>‹#›</a:t>
            </a:fld>
            <a:endParaRPr lang="en-US"/>
          </a:p>
        </p:txBody>
      </p:sp>
    </p:spTree>
    <p:extLst>
      <p:ext uri="{BB962C8B-B14F-4D97-AF65-F5344CB8AC3E}">
        <p14:creationId xmlns:p14="http://schemas.microsoft.com/office/powerpoint/2010/main" val="29906609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55283" indent="-290493">
              <a:defRPr>
                <a:solidFill>
                  <a:schemeClr val="tx1"/>
                </a:solidFill>
                <a:latin typeface="Calibri" pitchFamily="34" charset="0"/>
              </a:defRPr>
            </a:lvl2pPr>
            <a:lvl3pPr marL="1161974" indent="-232395">
              <a:defRPr>
                <a:solidFill>
                  <a:schemeClr val="tx1"/>
                </a:solidFill>
                <a:latin typeface="Calibri" pitchFamily="34" charset="0"/>
              </a:defRPr>
            </a:lvl3pPr>
            <a:lvl4pPr marL="1626763" indent="-232395">
              <a:defRPr>
                <a:solidFill>
                  <a:schemeClr val="tx1"/>
                </a:solidFill>
                <a:latin typeface="Calibri" pitchFamily="34" charset="0"/>
              </a:defRPr>
            </a:lvl4pPr>
            <a:lvl5pPr marL="2091553" indent="-232395">
              <a:defRPr>
                <a:solidFill>
                  <a:schemeClr val="tx1"/>
                </a:solidFill>
                <a:latin typeface="Calibri" pitchFamily="34" charset="0"/>
              </a:defRPr>
            </a:lvl5pPr>
            <a:lvl6pPr marL="2556342" indent="-232395" fontAlgn="base">
              <a:spcBef>
                <a:spcPct val="0"/>
              </a:spcBef>
              <a:spcAft>
                <a:spcPct val="0"/>
              </a:spcAft>
              <a:defRPr>
                <a:solidFill>
                  <a:schemeClr val="tx1"/>
                </a:solidFill>
                <a:latin typeface="Calibri" pitchFamily="34" charset="0"/>
              </a:defRPr>
            </a:lvl6pPr>
            <a:lvl7pPr marL="3021132" indent="-232395" fontAlgn="base">
              <a:spcBef>
                <a:spcPct val="0"/>
              </a:spcBef>
              <a:spcAft>
                <a:spcPct val="0"/>
              </a:spcAft>
              <a:defRPr>
                <a:solidFill>
                  <a:schemeClr val="tx1"/>
                </a:solidFill>
                <a:latin typeface="Calibri" pitchFamily="34" charset="0"/>
              </a:defRPr>
            </a:lvl7pPr>
            <a:lvl8pPr marL="3485921" indent="-232395" fontAlgn="base">
              <a:spcBef>
                <a:spcPct val="0"/>
              </a:spcBef>
              <a:spcAft>
                <a:spcPct val="0"/>
              </a:spcAft>
              <a:defRPr>
                <a:solidFill>
                  <a:schemeClr val="tx1"/>
                </a:solidFill>
                <a:latin typeface="Calibri" pitchFamily="34" charset="0"/>
              </a:defRPr>
            </a:lvl8pPr>
            <a:lvl9pPr marL="3950711" indent="-23239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7529DFE1-6485-45BE-B457-5910266417ED}" type="slidenum">
              <a:rPr lang="en-US" smtClean="0"/>
              <a:pPr fontAlgn="base">
                <a:spcBef>
                  <a:spcPct val="0"/>
                </a:spcBef>
                <a:spcAft>
                  <a:spcPct val="0"/>
                </a:spcAft>
                <a:defRPr/>
              </a:pPr>
              <a:t>1</a:t>
            </a:fld>
            <a:endParaRPr lang="en-US" dirty="0"/>
          </a:p>
        </p:txBody>
      </p:sp>
      <p:sp>
        <p:nvSpPr>
          <p:cNvPr id="51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z="1000" dirty="0"/>
              <a:t>http://www.pnl.gov/science/highlights/highlights.asp?division=749</a:t>
            </a:r>
          </a:p>
        </p:txBody>
      </p:sp>
    </p:spTree>
    <p:extLst>
      <p:ext uri="{BB962C8B-B14F-4D97-AF65-F5344CB8AC3E}">
        <p14:creationId xmlns:p14="http://schemas.microsoft.com/office/powerpoint/2010/main" val="35850843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rtlCol="0">
            <a:normAutofit/>
          </a:bodyPr>
          <a:lstStyle/>
          <a:p>
            <a:pPr lvl="0"/>
            <a:r>
              <a:rPr lang="en-US" noProof="0"/>
              <a:t>Click icon to add table</a:t>
            </a:r>
            <a:endParaRPr lang="en-US" noProof="0" dirty="0"/>
          </a:p>
        </p:txBody>
      </p:sp>
    </p:spTree>
    <p:extLst>
      <p:ext uri="{BB962C8B-B14F-4D97-AF65-F5344CB8AC3E}">
        <p14:creationId xmlns:p14="http://schemas.microsoft.com/office/powerpoint/2010/main" val="2020285533"/>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5ED2371-95F7-4024-83DD-C565AB5171B4}" type="datetime4">
              <a:rPr lang="en-US" smtClean="0"/>
              <a:t>July 8, 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00A27DAC-BB3F-4F4E-A65A-EF455784118B}" type="slidenum">
              <a:rPr lang="en-US" altLang="en-US"/>
              <a:pPr/>
              <a:t>‹#›</a:t>
            </a:fld>
            <a:endParaRPr lang="en-US" altLang="en-US"/>
          </a:p>
        </p:txBody>
      </p:sp>
    </p:spTree>
    <p:extLst>
      <p:ext uri="{BB962C8B-B14F-4D97-AF65-F5344CB8AC3E}">
        <p14:creationId xmlns:p14="http://schemas.microsoft.com/office/powerpoint/2010/main" val="2647079585"/>
      </p:ext>
    </p:extLst>
  </p:cSld>
  <p:clrMap bg1="lt1" tx1="dk1" bg2="lt2" tx2="dk2" accent1="accent1" accent2="accent2" accent3="accent3" accent4="accent4" accent5="accent5" accent6="accent6" hlink="hlink" folHlink="folHlink"/>
  <p:sldLayoutIdLst>
    <p:sldLayoutId id="2147483649" r:id="rId1"/>
  </p:sldLayoutIdLst>
  <p:hf sldNum="0" hdr="0" ftr="0" dt="0"/>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4"/>
          <p:cNvSpPr>
            <a:spLocks noChangeArrowheads="1"/>
          </p:cNvSpPr>
          <p:nvPr/>
        </p:nvSpPr>
        <p:spPr bwMode="auto">
          <a:xfrm>
            <a:off x="53398" y="1034072"/>
            <a:ext cx="4606428" cy="59356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a:spcBef>
                <a:spcPct val="15000"/>
              </a:spcBef>
              <a:defRPr/>
            </a:pPr>
            <a:r>
              <a:rPr lang="en-US" sz="1600" b="1" dirty="0">
                <a:cs typeface="Arial" panose="020B0604020202020204" pitchFamily="34" charset="0"/>
              </a:rPr>
              <a:t>Objective</a:t>
            </a:r>
          </a:p>
          <a:p>
            <a:pPr marL="285750" indent="-285750">
              <a:spcBef>
                <a:spcPct val="15000"/>
              </a:spcBef>
              <a:buFont typeface="Arial" pitchFamily="34" charset="0"/>
              <a:buChar char="●"/>
              <a:tabLst>
                <a:tab pos="338138" algn="l"/>
              </a:tabLst>
              <a:defRPr/>
            </a:pPr>
            <a:r>
              <a:rPr lang="en-US" sz="1400" dirty="0"/>
              <a:t>Estimate global crop consumption of green water (precipitation) and blue water (irrigation) during the 21st century</a:t>
            </a:r>
            <a:endParaRPr lang="en-US" sz="1400" strike="sngStrike" dirty="0"/>
          </a:p>
          <a:p>
            <a:pPr marL="285750" indent="-285750">
              <a:spcBef>
                <a:spcPct val="15000"/>
              </a:spcBef>
              <a:buFont typeface="Arial" pitchFamily="34" charset="0"/>
              <a:buChar char="●"/>
              <a:tabLst>
                <a:tab pos="338138" algn="l"/>
              </a:tabLst>
              <a:defRPr/>
            </a:pPr>
            <a:r>
              <a:rPr lang="en-US" sz="1400" dirty="0"/>
              <a:t>Determine individual and combined effects of future climate and land use conditions on crop water consumption</a:t>
            </a:r>
          </a:p>
          <a:p>
            <a:pPr marL="231775" indent="-231775" algn="ctr">
              <a:spcBef>
                <a:spcPct val="15000"/>
              </a:spcBef>
              <a:tabLst>
                <a:tab pos="338138" algn="l"/>
              </a:tabLst>
              <a:defRPr/>
            </a:pPr>
            <a:r>
              <a:rPr lang="en-US" sz="1600" b="1" dirty="0">
                <a:cs typeface="Arial" panose="020B0604020202020204" pitchFamily="34" charset="0"/>
              </a:rPr>
              <a:t>Approach</a:t>
            </a:r>
          </a:p>
          <a:p>
            <a:pPr marL="285750" indent="-285750">
              <a:spcBef>
                <a:spcPct val="15000"/>
              </a:spcBef>
              <a:buFont typeface="Arial" pitchFamily="34" charset="0"/>
              <a:buChar char="●"/>
              <a:tabLst>
                <a:tab pos="338138" algn="l"/>
              </a:tabLst>
              <a:defRPr/>
            </a:pPr>
            <a:r>
              <a:rPr lang="en-US" sz="1400" dirty="0"/>
              <a:t>Incorporate a crop-water use module into Global Change Assessment Model (GCAM) system</a:t>
            </a:r>
          </a:p>
          <a:p>
            <a:pPr marL="285750" indent="-285750">
              <a:spcBef>
                <a:spcPct val="15000"/>
              </a:spcBef>
              <a:buFont typeface="Arial" pitchFamily="34" charset="0"/>
              <a:buChar char="●"/>
              <a:tabLst>
                <a:tab pos="338138" algn="l"/>
              </a:tabLst>
              <a:defRPr/>
            </a:pPr>
            <a:r>
              <a:rPr lang="en-US" sz="1400" dirty="0"/>
              <a:t>Design three control experiments to separate effects of climate and land use on future crop water consumption</a:t>
            </a:r>
          </a:p>
          <a:p>
            <a:pPr marL="231775" indent="-231775" algn="ctr">
              <a:spcBef>
                <a:spcPct val="15000"/>
              </a:spcBef>
              <a:defRPr/>
            </a:pPr>
            <a:r>
              <a:rPr lang="en-US" sz="1600" b="1" dirty="0">
                <a:cs typeface="Arial" panose="020B0604020202020204" pitchFamily="34" charset="0"/>
              </a:rPr>
              <a:t>Impact</a:t>
            </a:r>
          </a:p>
          <a:p>
            <a:pPr marL="285750" indent="-285750">
              <a:spcBef>
                <a:spcPct val="15000"/>
              </a:spcBef>
              <a:buFont typeface="Arial" pitchFamily="34" charset="0"/>
              <a:buChar char="●"/>
              <a:tabLst>
                <a:tab pos="338138" algn="l"/>
              </a:tabLst>
              <a:defRPr/>
            </a:pPr>
            <a:r>
              <a:rPr lang="en-US" sz="1400" dirty="0"/>
              <a:t>Global crop green and blue water consumption are projected to increase by about 12% and 70%, respectively, by the 2090s</a:t>
            </a:r>
          </a:p>
          <a:p>
            <a:pPr marL="285750" indent="-285750">
              <a:spcBef>
                <a:spcPct val="15000"/>
              </a:spcBef>
              <a:buFont typeface="Arial" pitchFamily="34" charset="0"/>
              <a:buChar char="●"/>
              <a:tabLst>
                <a:tab pos="338138" algn="l"/>
              </a:tabLst>
              <a:defRPr/>
            </a:pPr>
            <a:r>
              <a:rPr lang="en-US" sz="1400" dirty="0"/>
              <a:t>Shifts in crop green and blue water consumption are mainly driven by climate and land use,  respectively</a:t>
            </a:r>
          </a:p>
          <a:p>
            <a:pPr marL="285750" indent="-285750">
              <a:spcBef>
                <a:spcPct val="15000"/>
              </a:spcBef>
              <a:spcAft>
                <a:spcPts val="600"/>
              </a:spcAft>
              <a:buFont typeface="Arial" pitchFamily="34" charset="0"/>
              <a:buChar char="●"/>
              <a:tabLst>
                <a:tab pos="338138" algn="l"/>
              </a:tabLst>
              <a:defRPr/>
            </a:pPr>
            <a:r>
              <a:rPr lang="en-US" sz="1400" dirty="0"/>
              <a:t>Study improved understanding of how future climate and land use conditions can affect global agricultural water consumption, which is critical to devise effective adaptation strategies for securing future food and water needs sustainably</a:t>
            </a:r>
          </a:p>
        </p:txBody>
      </p:sp>
      <p:sp>
        <p:nvSpPr>
          <p:cNvPr id="3076" name="Rectangle 5"/>
          <p:cNvSpPr>
            <a:spLocks noChangeArrowheads="1"/>
          </p:cNvSpPr>
          <p:nvPr/>
        </p:nvSpPr>
        <p:spPr bwMode="auto">
          <a:xfrm>
            <a:off x="55880" y="11429"/>
            <a:ext cx="9001760"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sz="3000" b="1" dirty="0"/>
              <a:t>Global Agricultural Green and Blue Water Consumption Under Future Climate and Land Use Conditions</a:t>
            </a:r>
            <a:endParaRPr lang="en-US" sz="3000" dirty="0"/>
          </a:p>
        </p:txBody>
      </p:sp>
      <p:sp>
        <p:nvSpPr>
          <p:cNvPr id="3077" name="Text Box 6"/>
          <p:cNvSpPr txBox="1">
            <a:spLocks noChangeArrowheads="1"/>
          </p:cNvSpPr>
          <p:nvPr/>
        </p:nvSpPr>
        <p:spPr bwMode="auto">
          <a:xfrm>
            <a:off x="4747283" y="6001134"/>
            <a:ext cx="4024271" cy="70788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r>
              <a:rPr lang="en-US" sz="1000" dirty="0">
                <a:latin typeface="+mn-lt"/>
                <a:cs typeface="Arial" panose="020B0604020202020204" pitchFamily="34" charset="0"/>
              </a:rPr>
              <a:t>Huang Z, M Hejazi, Q Tang, CR Vernon, Y Liu, M Chen, and KV Calvin. 2019. “Global agricultural green and blue water consumption under future climate and land use changes.” </a:t>
            </a:r>
            <a:r>
              <a:rPr lang="en-US" sz="1000" i="1" dirty="0">
                <a:latin typeface="+mn-lt"/>
                <a:cs typeface="Arial" panose="020B0604020202020204" pitchFamily="34" charset="0"/>
              </a:rPr>
              <a:t>Journal of Hydrology </a:t>
            </a:r>
            <a:r>
              <a:rPr lang="en-US" sz="1000" dirty="0">
                <a:latin typeface="+mn-lt"/>
                <a:cs typeface="Arial" panose="020B0604020202020204" pitchFamily="34" charset="0"/>
              </a:rPr>
              <a:t>574:242‒256, https://doi.org/10.1016/j.jhydrol.2019.04.046.</a:t>
            </a:r>
          </a:p>
        </p:txBody>
      </p:sp>
      <p:sp>
        <p:nvSpPr>
          <p:cNvPr id="11" name="Rectangle 2"/>
          <p:cNvSpPr>
            <a:spLocks noChangeArrowheads="1"/>
          </p:cNvSpPr>
          <p:nvPr/>
        </p:nvSpPr>
        <p:spPr bwMode="auto">
          <a:xfrm>
            <a:off x="53398" y="4577423"/>
            <a:ext cx="4606428" cy="2095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1313" indent="-287338" eaLnBrk="0" hangingPunct="0">
              <a:tabLst>
                <a:tab pos="338138" algn="l"/>
              </a:tabLst>
              <a:defRPr>
                <a:solidFill>
                  <a:schemeClr val="tx1"/>
                </a:solidFill>
                <a:latin typeface="Calibri" pitchFamily="34" charset="0"/>
                <a:cs typeface="Arial" charset="0"/>
              </a:defRPr>
            </a:lvl1pPr>
            <a:lvl2pPr marL="742950" indent="-285750" eaLnBrk="0" hangingPunct="0">
              <a:tabLst>
                <a:tab pos="338138" algn="l"/>
              </a:tabLst>
              <a:defRPr>
                <a:solidFill>
                  <a:schemeClr val="tx1"/>
                </a:solidFill>
                <a:latin typeface="Calibri" pitchFamily="34" charset="0"/>
                <a:cs typeface="Arial" charset="0"/>
              </a:defRPr>
            </a:lvl2pPr>
            <a:lvl3pPr marL="1143000" indent="-228600" eaLnBrk="0" hangingPunct="0">
              <a:tabLst>
                <a:tab pos="338138" algn="l"/>
              </a:tabLst>
              <a:defRPr>
                <a:solidFill>
                  <a:schemeClr val="tx1"/>
                </a:solidFill>
                <a:latin typeface="Calibri" pitchFamily="34" charset="0"/>
                <a:cs typeface="Arial" charset="0"/>
              </a:defRPr>
            </a:lvl3pPr>
            <a:lvl4pPr marL="1600200" indent="-228600" eaLnBrk="0" hangingPunct="0">
              <a:tabLst>
                <a:tab pos="338138" algn="l"/>
              </a:tabLst>
              <a:defRPr>
                <a:solidFill>
                  <a:schemeClr val="tx1"/>
                </a:solidFill>
                <a:latin typeface="Calibri" pitchFamily="34" charset="0"/>
                <a:cs typeface="Arial" charset="0"/>
              </a:defRPr>
            </a:lvl4pPr>
            <a:lvl5pPr marL="2057400" indent="-228600" eaLnBrk="0" hangingPunct="0">
              <a:tabLst>
                <a:tab pos="338138"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338138"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338138"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338138"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338138" algn="l"/>
              </a:tabLst>
              <a:defRPr>
                <a:solidFill>
                  <a:schemeClr val="tx1"/>
                </a:solidFill>
                <a:latin typeface="Calibri" pitchFamily="34" charset="0"/>
                <a:cs typeface="Arial" charset="0"/>
              </a:defRPr>
            </a:lvl9pPr>
          </a:lstStyle>
          <a:p>
            <a:pPr marL="231775" indent="-231775" algn="ctr" eaLnBrk="1" hangingPunct="1">
              <a:spcBef>
                <a:spcPct val="15000"/>
              </a:spcBef>
              <a:defRPr/>
            </a:pPr>
            <a:endParaRPr lang="en-US" sz="1400" dirty="0">
              <a:latin typeface="+mn-lt"/>
              <a:cs typeface="+mn-cs"/>
            </a:endParaRPr>
          </a:p>
        </p:txBody>
      </p:sp>
      <p:sp>
        <p:nvSpPr>
          <p:cNvPr id="4" name="TextBox 3"/>
          <p:cNvSpPr txBox="1"/>
          <p:nvPr/>
        </p:nvSpPr>
        <p:spPr>
          <a:xfrm>
            <a:off x="4554578" y="5320056"/>
            <a:ext cx="4530058" cy="646331"/>
          </a:xfrm>
          <a:prstGeom prst="rect">
            <a:avLst/>
          </a:prstGeom>
          <a:noFill/>
        </p:spPr>
        <p:txBody>
          <a:bodyPr wrap="square" rtlCol="0">
            <a:spAutoFit/>
          </a:bodyPr>
          <a:lstStyle/>
          <a:p>
            <a:r>
              <a:rPr lang="en-US" sz="1200" b="1" dirty="0">
                <a:solidFill>
                  <a:srgbClr val="0000FF"/>
                </a:solidFill>
                <a:latin typeface="Arial" charset="0"/>
              </a:rPr>
              <a:t>A time series for the period 1971‒2099 shows individual and combined effects of climate and land use changes on future global crop green and blue water consumption.</a:t>
            </a:r>
          </a:p>
        </p:txBody>
      </p:sp>
      <p:pic>
        <p:nvPicPr>
          <p:cNvPr id="2" name="图片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09455" y="999325"/>
            <a:ext cx="4024271" cy="4320731"/>
          </a:xfrm>
          <a:prstGeom prst="rect">
            <a:avLst/>
          </a:prstGeom>
        </p:spPr>
      </p:pic>
    </p:spTree>
    <p:extLst>
      <p:ext uri="{BB962C8B-B14F-4D97-AF65-F5344CB8AC3E}">
        <p14:creationId xmlns:p14="http://schemas.microsoft.com/office/powerpoint/2010/main" val="156465988"/>
      </p:ext>
    </p:extLst>
  </p:cSld>
  <p:clrMapOvr>
    <a:masterClrMapping/>
  </p:clrMapOvr>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Slide" ma:contentTypeID="0x010100A22E315B1F3C42B49A0E90D2F9AB5AB100DD0966E738D64E49B965032E22FBBBFF" ma:contentTypeVersion="4" ma:contentTypeDescription="Microsoft PowerPoint Slide" ma:contentTypeScope="" ma:versionID="b3474de98243c38ca447bb66c1087723">
  <xsd:schema xmlns:xsd="http://www.w3.org/2001/XMLSchema" xmlns:xs="http://www.w3.org/2001/XMLSchema" xmlns:p="http://schemas.microsoft.com/office/2006/metadata/properties" xmlns:ns1="http://schemas.microsoft.com/sharepoint/v3" xmlns:ns3="3f367a74-7294-440b-bcf2-615eafc1d48f" targetNamespace="http://schemas.microsoft.com/office/2006/metadata/properties" ma:root="true" ma:fieldsID="9b034228d1307b28e45b372313e8c5d5" ns1:_="" ns3:_="">
    <xsd:import namespace="http://schemas.microsoft.com/sharepoint/v3"/>
    <xsd:import namespace="3f367a74-7294-440b-bcf2-615eafc1d48f"/>
    <xsd:element name="properties">
      <xsd:complexType>
        <xsd:sequence>
          <xsd:element name="documentManagement">
            <xsd:complexType>
              <xsd:all>
                <xsd:element ref="ns1:Presentation" minOccurs="0"/>
                <xsd:element ref="ns1:SlideDescription" minOccurs="0"/>
                <xsd:element ref="ns3:Funding" minOccurs="0"/>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resentation" ma:index="0" nillable="true" ma:displayName="Presentation" ma:internalName="Presentation">
      <xsd:simpleType>
        <xsd:restriction base="dms:Text"/>
      </xsd:simpleType>
    </xsd:element>
    <xsd:element name="SlideDescription" ma:index="1" nillable="true" ma:displayName="Description" ma:internalName="SlideDescrip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f367a74-7294-440b-bcf2-615eafc1d48f" elementFormDefault="qualified">
    <xsd:import namespace="http://schemas.microsoft.com/office/2006/documentManagement/types"/>
    <xsd:import namespace="http://schemas.microsoft.com/office/infopath/2007/PartnerControls"/>
    <xsd:element name="Funding" ma:index="7" nillable="true" ma:displayName="Funding" ma:description="Funding Soure" ma:internalName="Funding" ma:readOnly="false">
      <xsd:simpleType>
        <xsd:restriction base="dms:Note">
          <xsd:maxLength value="255"/>
        </xsd:restriction>
      </xsd:simple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xsd:element ref="dc:title" minOccurs="0" maxOccurs="1" ma:index="2"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lideDescription xmlns="http://schemas.microsoft.com/sharepoint/v3" xsi:nil="true"/>
    <Presentation xmlns="http://schemas.microsoft.com/sharepoint/v3">Turner-etal-Hydropower-Energy-December2017-f</Presentation>
    <Funding xmlns="3f367a74-7294-440b-bcf2-615eafc1d48f">MSD (iHESD)</Funding>
  </documentManagement>
</p:properties>
</file>

<file path=customXml/itemProps1.xml><?xml version="1.0" encoding="utf-8"?>
<ds:datastoreItem xmlns:ds="http://schemas.openxmlformats.org/officeDocument/2006/customXml" ds:itemID="{8E5AFBF5-5120-453C-B1CD-E40416F8312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3f367a74-7294-440b-bcf2-615eafc1d48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0C28AEB-5720-4359-A78F-D1F8427D785C}">
  <ds:schemaRefs>
    <ds:schemaRef ds:uri="http://schemas.microsoft.com/office/2006/documentManagement/types"/>
    <ds:schemaRef ds:uri="http://www.w3.org/XML/1998/namespace"/>
    <ds:schemaRef ds:uri="http://schemas.openxmlformats.org/package/2006/metadata/core-properties"/>
    <ds:schemaRef ds:uri="http://purl.org/dc/dcmitype/"/>
    <ds:schemaRef ds:uri="http://schemas.microsoft.com/sharepoint/v3"/>
    <ds:schemaRef ds:uri="http://purl.org/dc/elements/1.1/"/>
    <ds:schemaRef ds:uri="http://purl.org/dc/terms/"/>
    <ds:schemaRef ds:uri="http://schemas.microsoft.com/office/2006/metadata/properties"/>
    <ds:schemaRef ds:uri="http://schemas.microsoft.com/office/infopath/2007/PartnerControls"/>
    <ds:schemaRef ds:uri="3f367a74-7294-440b-bcf2-615eafc1d48f"/>
  </ds:schemaRefs>
</ds:datastoreItem>
</file>

<file path=docProps/app.xml><?xml version="1.0" encoding="utf-8"?>
<Properties xmlns="http://schemas.openxmlformats.org/officeDocument/2006/extended-properties" xmlns:vt="http://schemas.openxmlformats.org/officeDocument/2006/docPropsVTypes">
  <Template>Sample-Slide-Highlights-Template-usethis</Template>
  <TotalTime>632</TotalTime>
  <Words>266</Words>
  <Application>Microsoft Office PowerPoint</Application>
  <PresentationFormat>On-screen Show (4:3)</PresentationFormat>
  <Paragraphs>15</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DOE-Sample-Slide-Highlights-Template</vt:lpstr>
      <vt:lpstr>PowerPoint Presentation</vt:lpstr>
    </vt:vector>
  </TitlesOfParts>
  <Company>PNNL IM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Turner-etal-Hydropower-Energy-December2017-f</dc:title>
  <dc:creator>Edmonds, James A (Jae)</dc:creator>
  <dc:description/>
  <cp:lastModifiedBy>Hejazi, Mohamad I</cp:lastModifiedBy>
  <cp:revision>75</cp:revision>
  <cp:lastPrinted>2011-05-11T17:30:12Z</cp:lastPrinted>
  <dcterms:created xsi:type="dcterms:W3CDTF">2017-02-22T21:17:09Z</dcterms:created>
  <dcterms:modified xsi:type="dcterms:W3CDTF">2019-07-08T18:54:33Z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Highlight">
    <vt:lpwstr/>
  </property>
  <property fmtid="{D5CDD505-2E9C-101B-9397-08002B2CF9AE}" pid="3" name="FY">
    <vt:lpwstr/>
  </property>
  <property fmtid="{D5CDD505-2E9C-101B-9397-08002B2CF9AE}" pid="4" name="Funding">
    <vt:lpwstr>IARP</vt:lpwstr>
  </property>
  <property fmtid="{D5CDD505-2E9C-101B-9397-08002B2CF9AE}" pid="5" name="ContentTypeId">
    <vt:lpwstr>0x010100A22E315B1F3C42B49A0E90D2F9AB5AB100DD0966E738D64E49B965032E22FBBBFF</vt:lpwstr>
  </property>
  <property fmtid="{D5CDD505-2E9C-101B-9397-08002B2CF9AE}" pid="6" name="ContentType">
    <vt:lpwstr>Slide</vt:lpwstr>
  </property>
  <property fmtid="{D5CDD505-2E9C-101B-9397-08002B2CF9AE}" pid="7" name="Presentation">
    <vt:lpwstr>Turner-etal-Hydropower-Energy-December2017-f</vt:lpwstr>
  </property>
  <property fmtid="{D5CDD505-2E9C-101B-9397-08002B2CF9AE}" pid="8" name="SlideDescription">
    <vt:lpwstr/>
  </property>
</Properties>
</file>