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3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Dolan, Flannery C" initials="DFC" lastIdx="3" clrIdx="1">
    <p:extLst>
      <p:ext uri="{19B8F6BF-5375-455C-9EA6-DF929625EA0E}">
        <p15:presenceInfo xmlns:p15="http://schemas.microsoft.com/office/powerpoint/2012/main" userId="S::fdolan03@tufts.edu::59c7df74-169c-4a17-972f-70c99fcb1ae6" providerId="AD"/>
      </p:ext>
    </p:extLst>
  </p:cmAuthor>
  <p:cmAuthor id="3" name="Calvin, Katherine V" initials="CKV" lastIdx="3" clrIdx="2">
    <p:extLst>
      <p:ext uri="{19B8F6BF-5375-455C-9EA6-DF929625EA0E}">
        <p15:presenceInfo xmlns:p15="http://schemas.microsoft.com/office/powerpoint/2012/main" userId="S::katherine.calvin@pnnl.gov::d369dd47-3034-4cfa-9b42-b99c12ce98b3" providerId="AD"/>
      </p:ext>
    </p:extLst>
  </p:cmAuthor>
  <p:cmAuthor id="4" name="Himes, Catherine L" initials="HCL" lastIdx="1" clrIdx="3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3E235A-7232-4138-8889-CA5480410612}" v="4" dt="2021-10-20T19:10:48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/>
    <p:restoredTop sz="95788"/>
  </p:normalViewPr>
  <p:slideViewPr>
    <p:cSldViewPr snapToGrid="0" snapToObjects="1">
      <p:cViewPr varScale="1">
        <p:scale>
          <a:sx n="128" d="100"/>
          <a:sy n="128" d="100"/>
        </p:scale>
        <p:origin x="2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mes, Catherine L" userId="3188da6f-cffb-4e9b-aed8-fac80e95ab34" providerId="ADAL" clId="{613E235A-7232-4138-8889-CA5480410612}"/>
    <pc:docChg chg="custSel modSld">
      <pc:chgData name="Himes, Catherine L" userId="3188da6f-cffb-4e9b-aed8-fac80e95ab34" providerId="ADAL" clId="{613E235A-7232-4138-8889-CA5480410612}" dt="2021-10-20T19:10:44.715" v="5" actId="6549"/>
      <pc:docMkLst>
        <pc:docMk/>
      </pc:docMkLst>
      <pc:sldChg chg="modSp mod addCm modCm">
        <pc:chgData name="Himes, Catherine L" userId="3188da6f-cffb-4e9b-aed8-fac80e95ab34" providerId="ADAL" clId="{613E235A-7232-4138-8889-CA5480410612}" dt="2021-10-20T19:10:44.715" v="5" actId="6549"/>
        <pc:sldMkLst>
          <pc:docMk/>
          <pc:sldMk cId="990786828" sldId="257"/>
        </pc:sldMkLst>
        <pc:spChg chg="mod">
          <ac:chgData name="Himes, Catherine L" userId="3188da6f-cffb-4e9b-aed8-fac80e95ab34" providerId="ADAL" clId="{613E235A-7232-4138-8889-CA5480410612}" dt="2021-10-20T19:10:44.715" v="5" actId="6549"/>
          <ac:spMkLst>
            <pc:docMk/>
            <pc:sldMk cId="990786828" sldId="257"/>
            <ac:spMk id="5" creationId="{E38A9781-00AD-AB4C-B82A-C8F11788CBCD}"/>
          </ac:spMkLst>
        </pc:spChg>
      </pc:sldChg>
    </pc:docChg>
  </pc:docChgLst>
  <pc:docChgLst>
    <pc:chgData name="Mundy, Beth E" userId="09c03546-1d2d-4d82-89e1-bb5e2a2e687b" providerId="ADAL" clId="{C80DE6CE-F7D8-4D44-9C8D-026088F1F170}"/>
    <pc:docChg chg="custSel modSld">
      <pc:chgData name="Mundy, Beth E" userId="09c03546-1d2d-4d82-89e1-bb5e2a2e687b" providerId="ADAL" clId="{C80DE6CE-F7D8-4D44-9C8D-026088F1F170}" dt="2021-10-20T20:13:30.434" v="4" actId="14100"/>
      <pc:docMkLst>
        <pc:docMk/>
      </pc:docMkLst>
      <pc:sldChg chg="modSp mod delCm">
        <pc:chgData name="Mundy, Beth E" userId="09c03546-1d2d-4d82-89e1-bb5e2a2e687b" providerId="ADAL" clId="{C80DE6CE-F7D8-4D44-9C8D-026088F1F170}" dt="2021-10-20T20:13:30.434" v="4" actId="14100"/>
        <pc:sldMkLst>
          <pc:docMk/>
          <pc:sldMk cId="990786828" sldId="257"/>
        </pc:sldMkLst>
        <pc:spChg chg="mod">
          <ac:chgData name="Mundy, Beth E" userId="09c03546-1d2d-4d82-89e1-bb5e2a2e687b" providerId="ADAL" clId="{C80DE6CE-F7D8-4D44-9C8D-026088F1F170}" dt="2021-10-20T20:13:30.434" v="4" actId="14100"/>
          <ac:spMkLst>
            <pc:docMk/>
            <pc:sldMk cId="990786828" sldId="257"/>
            <ac:spMk id="7" creationId="{07B79105-4B18-F646-93CA-0168C9D74713}"/>
          </ac:spMkLst>
        </pc:spChg>
        <pc:picChg chg="mod">
          <ac:chgData name="Mundy, Beth E" userId="09c03546-1d2d-4d82-89e1-bb5e2a2e687b" providerId="ADAL" clId="{C80DE6CE-F7D8-4D44-9C8D-026088F1F170}" dt="2021-10-20T20:13:25.331" v="2" actId="1076"/>
          <ac:picMkLst>
            <pc:docMk/>
            <pc:sldMk cId="990786828" sldId="257"/>
            <ac:picMk id="3" creationId="{902BC1F4-A973-5042-A21A-3F302184EB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EBCB0-6450-4903-AFCF-6822E735857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847BA-C8D3-49CE-9E83-E75A1167E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6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0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6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3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8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6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8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9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2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8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C5F7-1934-7044-AA34-2935E958013A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8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DCEA1157-082A-5849-8ECA-8EDBD1E81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7942"/>
            <a:ext cx="91440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Quantifying Feedbacks Between Energy Demand and Climate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8A9781-00AD-AB4C-B82A-C8F11788C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980" y="1186674"/>
            <a:ext cx="4896465" cy="4992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69" indent="-231769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44" indent="-285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Quantify the effect of human–Earth system feedbacks via changes in energy demand and its associated emissions.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/>
          </a:p>
          <a:p>
            <a:pPr marL="231769" indent="-231769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44" indent="-285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a wide range of climate and socioeconomic uncertainties and </a:t>
            </a:r>
            <a:r>
              <a:rPr lang="en-US" sz="1400"/>
              <a:t>incorporate human–Earth </a:t>
            </a:r>
            <a:r>
              <a:rPr lang="en-US" sz="1400" dirty="0"/>
              <a:t>system feedbacks within the Global Change Analysis Model.</a:t>
            </a:r>
          </a:p>
          <a:p>
            <a:pPr marL="285744" indent="-285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Quantify the implications of a changing climate on energy demand and subsequent emissions, as well as how those changes feedback on climate.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57" indent="-283457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Changes in climate lead to increases in cooling demand and declines in heating demand.</a:t>
            </a:r>
          </a:p>
          <a:p>
            <a:pPr marL="283457" indent="-283457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Incorporating two-way feedbacks between human and Earth systems results in a small increase in projected global mean temperature.</a:t>
            </a:r>
          </a:p>
          <a:p>
            <a:pPr marL="283457" indent="-283457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While the feedback magnitude is small in this example, this study demonstrates how to incorporate these types of feedbacks in a single internally consistent model.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B79105-4B18-F646-93CA-0168C9D74713}"/>
              </a:ext>
            </a:extLst>
          </p:cNvPr>
          <p:cNvSpPr txBox="1"/>
          <p:nvPr/>
        </p:nvSpPr>
        <p:spPr>
          <a:xfrm>
            <a:off x="5526861" y="4410950"/>
            <a:ext cx="35346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</a:rPr>
              <a:t>Changes in heating and cooling energy demand from the reference. Including climate feedbacks decreases heating demand and increases cooling demand. Adding the two-way feedbacks causes a small amplification in the effects.</a:t>
            </a:r>
            <a:endParaRPr lang="en-US" sz="1400" dirty="0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F8D22B9A-0C0C-7A41-A2F3-5C6AB23F7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299" y="6342227"/>
            <a:ext cx="828996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alibri (body)"/>
              </a:rPr>
              <a:t>C. </a:t>
            </a:r>
            <a:r>
              <a:rPr lang="en-US" altLang="en-US" sz="1000" dirty="0" err="1">
                <a:solidFill>
                  <a:srgbClr val="000000"/>
                </a:solidFill>
                <a:latin typeface="Calibri (body)"/>
              </a:rPr>
              <a:t>Hartin</a:t>
            </a:r>
            <a:r>
              <a:rPr lang="en-US" altLang="en-US" sz="1000" dirty="0">
                <a:solidFill>
                  <a:srgbClr val="000000"/>
                </a:solidFill>
                <a:latin typeface="Calibri (body)"/>
              </a:rPr>
              <a:t>, R. Link, P. Patel, A. Mundra, R. Horowitz, K. Dorheim, and L. Clarke. “Integrated Modeling of Human-Earth System Interactions: an Application of </a:t>
            </a:r>
            <a:r>
              <a:rPr lang="en-US" altLang="en-US" sz="1000" dirty="0" err="1">
                <a:solidFill>
                  <a:srgbClr val="000000"/>
                </a:solidFill>
                <a:latin typeface="Calibri (body)"/>
              </a:rPr>
              <a:t>GCAMFusion</a:t>
            </a:r>
            <a:r>
              <a:rPr lang="en-US" altLang="en-US" sz="1000" dirty="0">
                <a:solidFill>
                  <a:srgbClr val="000000"/>
                </a:solidFill>
                <a:latin typeface="Calibri (body)"/>
              </a:rPr>
              <a:t>.” </a:t>
            </a:r>
            <a:r>
              <a:rPr lang="en-US" altLang="en-US" sz="1000" i="1" dirty="0">
                <a:solidFill>
                  <a:srgbClr val="000000"/>
                </a:solidFill>
                <a:latin typeface="Calibri (body)"/>
              </a:rPr>
              <a:t>Energy Economics, </a:t>
            </a:r>
            <a:r>
              <a:rPr lang="en-US" altLang="en-US" sz="1000" b="1" dirty="0">
                <a:solidFill>
                  <a:srgbClr val="000000"/>
                </a:solidFill>
                <a:latin typeface="Calibri (body)"/>
              </a:rPr>
              <a:t>103,</a:t>
            </a:r>
            <a:r>
              <a:rPr lang="en-US" altLang="en-US" sz="1000" dirty="0">
                <a:solidFill>
                  <a:srgbClr val="000000"/>
                </a:solidFill>
                <a:latin typeface="Calibri (body)"/>
              </a:rPr>
              <a:t> 105566, (2021). [DOI: </a:t>
            </a:r>
            <a:r>
              <a:rPr lang="en-US" sz="1000" dirty="0">
                <a:solidFill>
                  <a:srgbClr val="000000"/>
                </a:solidFill>
                <a:latin typeface="Calibri (body)"/>
              </a:rPr>
              <a:t>10.1016/j.eneco.2021.105566].</a:t>
            </a:r>
            <a:endParaRPr lang="en-US" altLang="en-US" sz="1000" dirty="0">
              <a:solidFill>
                <a:srgbClr val="000000"/>
              </a:solidFill>
              <a:latin typeface="Calibri (body)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2BC1F4-A973-5042-A21A-3F302184E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6987" y="1566472"/>
            <a:ext cx="4237012" cy="261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78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</TotalTime>
  <Words>234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(body)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Dolan, Flannery C</dc:creator>
  <cp:lastModifiedBy>Mundy, Beth E</cp:lastModifiedBy>
  <cp:revision>16</cp:revision>
  <dcterms:created xsi:type="dcterms:W3CDTF">2021-03-24T22:58:54Z</dcterms:created>
  <dcterms:modified xsi:type="dcterms:W3CDTF">2021-10-20T20:13:34Z</dcterms:modified>
</cp:coreProperties>
</file>