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889C-BB41-4A75-8CEB-23FCACA4292D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6DA29-ABAF-4343-9CAE-250616A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35090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49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6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30113" y="914400"/>
            <a:ext cx="3767671" cy="57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Improve understanding and representation of relationships between wind gusts and summer rainfall in the northern Tropical West Pacific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Implement a parameterization to represent gustiness in the </a:t>
            </a:r>
            <a:r>
              <a:rPr lang="en-US" sz="1600" dirty="0">
                <a:solidFill>
                  <a:prstClr val="black"/>
                </a:solidFill>
              </a:rPr>
              <a:t>Energy </a:t>
            </a:r>
            <a:r>
              <a:rPr lang="en-US" sz="1600" dirty="0" err="1">
                <a:solidFill>
                  <a:prstClr val="black"/>
                </a:solidFill>
              </a:rPr>
              <a:t>Exascale</a:t>
            </a:r>
            <a:r>
              <a:rPr lang="en-US" sz="1600" dirty="0">
                <a:solidFill>
                  <a:prstClr val="black"/>
                </a:solidFill>
              </a:rPr>
              <a:t> Earth System Model (E3SM)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Impact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Rainfall bias in Tropical West Pacific partly offset by representing wind gusts under rain storms in E3SM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Diagnostic framework revealed the importance of treating surface evaporation as an energy source to the atmosphere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Clarifying the role surface evaporation plays in increasing </a:t>
            </a:r>
            <a:r>
              <a:rPr lang="en-US" sz="1600">
                <a:solidFill>
                  <a:prstClr val="black"/>
                </a:solidFill>
              </a:rPr>
              <a:t>rainfall </a:t>
            </a:r>
            <a:r>
              <a:rPr lang="en-US" sz="1600" smtClean="0">
                <a:solidFill>
                  <a:prstClr val="black"/>
                </a:solidFill>
              </a:rPr>
              <a:t>has improved </a:t>
            </a:r>
            <a:r>
              <a:rPr lang="en-US" sz="1600" dirty="0">
                <a:solidFill>
                  <a:prstClr val="black"/>
                </a:solidFill>
              </a:rPr>
              <a:t>understanding of tropical circulations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00486" y="188893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/>
              <a:t>Wind Gusts </a:t>
            </a:r>
            <a:r>
              <a:rPr lang="en-US" sz="3200" b="1" dirty="0" smtClean="0"/>
              <a:t>a Key Ingredient for </a:t>
            </a:r>
            <a:r>
              <a:rPr lang="en-US" sz="3200" b="1" dirty="0"/>
              <a:t>Tropical </a:t>
            </a:r>
            <a:r>
              <a:rPr lang="en-US" sz="3200" b="1" dirty="0" smtClean="0"/>
              <a:t>Rainfall</a:t>
            </a:r>
            <a:endParaRPr lang="en-US" sz="3200" dirty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66972" y="5257800"/>
            <a:ext cx="4245221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 err="1" smtClean="0">
                <a:latin typeface="+mn-lt"/>
              </a:rPr>
              <a:t>Harrop</a:t>
            </a:r>
            <a:r>
              <a:rPr lang="en-US" sz="1000" dirty="0" smtClean="0">
                <a:latin typeface="+mn-lt"/>
              </a:rPr>
              <a:t> BE, P-L </a:t>
            </a:r>
            <a:r>
              <a:rPr lang="en-US" sz="1000" dirty="0">
                <a:latin typeface="+mn-lt"/>
              </a:rPr>
              <a:t>Ma, </a:t>
            </a:r>
            <a:r>
              <a:rPr lang="en-US" sz="1000" dirty="0" smtClean="0">
                <a:latin typeface="+mn-lt"/>
              </a:rPr>
              <a:t>PJ </a:t>
            </a:r>
            <a:r>
              <a:rPr lang="en-US" sz="1000" dirty="0">
                <a:latin typeface="+mn-lt"/>
              </a:rPr>
              <a:t>Rasch, </a:t>
            </a:r>
            <a:r>
              <a:rPr lang="en-US" sz="1000" dirty="0" smtClean="0">
                <a:latin typeface="+mn-lt"/>
              </a:rPr>
              <a:t>RB </a:t>
            </a:r>
            <a:r>
              <a:rPr lang="en-US" sz="1000" dirty="0">
                <a:latin typeface="+mn-lt"/>
              </a:rPr>
              <a:t>Neale, </a:t>
            </a:r>
            <a:r>
              <a:rPr lang="en-US" sz="1000" dirty="0" smtClean="0">
                <a:latin typeface="+mn-lt"/>
              </a:rPr>
              <a:t>and C </a:t>
            </a:r>
            <a:r>
              <a:rPr lang="en-US" sz="1000" dirty="0" err="1" smtClean="0">
                <a:latin typeface="+mn-lt"/>
              </a:rPr>
              <a:t>Hannay</a:t>
            </a:r>
            <a:r>
              <a:rPr lang="en-US" sz="1000" dirty="0" smtClean="0">
                <a:latin typeface="+mn-lt"/>
              </a:rPr>
              <a:t>. 2018. </a:t>
            </a:r>
            <a:r>
              <a:rPr lang="en-US" sz="1000" dirty="0">
                <a:latin typeface="+mn-lt"/>
              </a:rPr>
              <a:t>“The Role of Convective Gustiness in Reducing Seasonal Precipitation Biases in the Tropical West Pacific.” </a:t>
            </a:r>
            <a:r>
              <a:rPr lang="en-US" sz="1000" i="1" dirty="0" smtClean="0">
                <a:latin typeface="+mn-lt"/>
              </a:rPr>
              <a:t>Journal of Advances in Modeling </a:t>
            </a:r>
            <a:r>
              <a:rPr lang="en-US" sz="1000" i="1" dirty="0">
                <a:latin typeface="+mn-lt"/>
              </a:rPr>
              <a:t>Earth </a:t>
            </a:r>
            <a:r>
              <a:rPr lang="en-US" sz="1000" i="1" dirty="0" smtClean="0">
                <a:latin typeface="+mn-lt"/>
              </a:rPr>
              <a:t>Systems</a:t>
            </a:r>
            <a:r>
              <a:rPr lang="en-US" sz="1000" dirty="0" smtClean="0">
                <a:latin typeface="+mn-lt"/>
              </a:rPr>
              <a:t>, accepted</a:t>
            </a:r>
            <a:r>
              <a:rPr lang="en-US" sz="1000" i="1" dirty="0" smtClean="0">
                <a:latin typeface="+mn-lt"/>
              </a:rPr>
              <a:t>.</a:t>
            </a:r>
            <a:r>
              <a:rPr lang="en-US" sz="1000" dirty="0" smtClean="0">
                <a:latin typeface="+mn-lt"/>
              </a:rPr>
              <a:t> DOI</a:t>
            </a:r>
            <a:r>
              <a:rPr lang="en-US" sz="1000" dirty="0">
                <a:latin typeface="+mn-lt"/>
              </a:rPr>
              <a:t>: </a:t>
            </a:r>
            <a:r>
              <a:rPr lang="en-US" sz="1000" dirty="0" smtClean="0">
                <a:latin typeface="+mn-lt"/>
              </a:rPr>
              <a:t>10.1002/2017MS001157</a:t>
            </a:r>
            <a:endParaRPr lang="en-US" sz="10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63995" y="1312589"/>
            <a:ext cx="4648198" cy="3043644"/>
            <a:chOff x="4343401" y="994956"/>
            <a:chExt cx="4648198" cy="30436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93" t="9406" r="1989" b="5229"/>
            <a:stretch/>
          </p:blipFill>
          <p:spPr>
            <a:xfrm>
              <a:off x="8520495" y="1190722"/>
              <a:ext cx="471104" cy="2667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9" r="97315" b="52443"/>
            <a:stretch/>
          </p:blipFill>
          <p:spPr>
            <a:xfrm>
              <a:off x="4343401" y="1337732"/>
              <a:ext cx="457199" cy="22860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4" t="93955" r="31527" b="2565"/>
            <a:stretch/>
          </p:blipFill>
          <p:spPr>
            <a:xfrm>
              <a:off x="4800600" y="3810000"/>
              <a:ext cx="3733800" cy="2286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800600" y="994956"/>
              <a:ext cx="3733800" cy="2815044"/>
              <a:chOff x="4800600" y="994956"/>
              <a:chExt cx="3733800" cy="28150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44" t="12759" r="31527" b="50124"/>
              <a:stretch/>
            </p:blipFill>
            <p:spPr>
              <a:xfrm>
                <a:off x="4800600" y="1371599"/>
                <a:ext cx="3733800" cy="2438401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145014" y="994956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Rainfall Change</a:t>
                </a:r>
                <a:endParaRPr lang="en-US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419826" y="4461884"/>
            <a:ext cx="445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The map shows an increase in rainfall over the Tropical West Pacific owing to parameterized wind gusts in E3SM.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141732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Harrop-etal-Gustiness-JAMES-March2018-f</Presentation>
    <Funding xmlns="98b00cf3-a6ce-40de-8923-f140beb786e9">ESM</Funding>
  </documentManagement>
</p:properties>
</file>

<file path=customXml/itemProps1.xml><?xml version="1.0" encoding="utf-8"?>
<ds:datastoreItem xmlns:ds="http://schemas.openxmlformats.org/officeDocument/2006/customXml" ds:itemID="{2A7A792C-E8E7-4B70-B61B-2A7A3EA360D8}"/>
</file>

<file path=customXml/itemProps2.xml><?xml version="1.0" encoding="utf-8"?>
<ds:datastoreItem xmlns:ds="http://schemas.openxmlformats.org/officeDocument/2006/customXml" ds:itemID="{72DFC66A-AC8B-4672-9A6D-1954BA93EC67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6124</TotalTime>
  <Words>167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Harrop-etal-Gustiness-JAMES-March2018-f</dc:title>
  <dc:creator>Davis, Emily L</dc:creator>
  <dc:description/>
  <cp:lastModifiedBy>Dorsey, Kathryn S</cp:lastModifiedBy>
  <cp:revision>34</cp:revision>
  <cp:lastPrinted>2011-05-11T17:30:12Z</cp:lastPrinted>
  <dcterms:created xsi:type="dcterms:W3CDTF">2017-11-02T21:19:41Z</dcterms:created>
  <dcterms:modified xsi:type="dcterms:W3CDTF">2018-03-29T21:27:47Z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ESM</vt:lpwstr>
  </property>
  <property fmtid="{D5CDD505-2E9C-101B-9397-08002B2CF9AE}" pid="7" name="ContentType">
    <vt:lpwstr>Slide</vt:lpwstr>
  </property>
  <property fmtid="{D5CDD505-2E9C-101B-9397-08002B2CF9AE}" pid="8" name="Presentation">
    <vt:lpwstr>Harrop-etal-Gustiness-JAMES-March2018-f</vt:lpwstr>
  </property>
  <property fmtid="{D5CDD505-2E9C-101B-9397-08002B2CF9AE}" pid="9" name="SlideDescription">
    <vt:lpwstr/>
  </property>
</Properties>
</file>