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23" r:id="rId2"/>
  </p:sldIdLst>
  <p:sldSz cx="10058400" cy="7772400"/>
  <p:notesSz cx="6985000" cy="9283700"/>
  <p:defaultTextStyle>
    <a:defPPr>
      <a:defRPr lang="en-US"/>
    </a:defPPr>
    <a:lvl1pPr marL="0" algn="l" defTabSz="5092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245" algn="l" defTabSz="5092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493" algn="l" defTabSz="5092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7738" algn="l" defTabSz="5092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6984" algn="l" defTabSz="5092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6231" algn="l" defTabSz="5092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5476" algn="l" defTabSz="5092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4722" algn="l" defTabSz="5092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3969" algn="l" defTabSz="5092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9966"/>
    <a:srgbClr val="000000"/>
    <a:srgbClr val="FFFFFF"/>
    <a:srgbClr val="00FFFF"/>
    <a:srgbClr val="68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8" autoAdjust="0"/>
    <p:restoredTop sz="94660" autoAdjust="0"/>
  </p:normalViewPr>
  <p:slideViewPr>
    <p:cSldViewPr snapToGrid="0" snapToObjects="1" showGuides="1">
      <p:cViewPr varScale="1">
        <p:scale>
          <a:sx n="84" d="100"/>
          <a:sy n="84" d="100"/>
        </p:scale>
        <p:origin x="1186" y="82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4" d="100"/>
          <a:sy n="74" d="100"/>
        </p:scale>
        <p:origin x="-2928" y="-77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E547743F-9F2F-F946-B4B9-95F2F60FB6A2}" type="datetime1">
              <a:rPr lang="en-US" smtClean="0"/>
              <a:pPr/>
              <a:t>9/8/2017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956FB101-B1F6-3440-94F2-864600494A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0123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44645EDD-FE25-044D-B57A-0CCE6925436F}" type="datetime1">
              <a:rPr lang="en-US" smtClean="0"/>
              <a:pPr/>
              <a:t>9/8/2017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39838" y="696913"/>
            <a:ext cx="450532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4398D3C4-4A05-554B-9132-75328EA933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39048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50924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245" algn="l" defTabSz="50924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493" algn="l" defTabSz="50924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7738" algn="l" defTabSz="50924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6984" algn="l" defTabSz="50924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6231" algn="l" defTabSz="50924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5476" algn="l" defTabSz="50924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4722" algn="l" defTabSz="50924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3969" algn="l" defTabSz="50924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lIns="101849" tIns="50925" rIns="101849" bIns="50925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1813563"/>
            <a:ext cx="9052560" cy="5129425"/>
          </a:xfrm>
          <a:prstGeom prst="rect">
            <a:avLst/>
          </a:prstGeom>
        </p:spPr>
        <p:txBody>
          <a:bodyPr vert="eaVert" lIns="101849" tIns="50925" rIns="101849" bIns="50925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fld id="{F92B1AB0-CC2B-B645-BFEB-86A55FD31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  <a:prstGeom prst="rect">
            <a:avLst/>
          </a:prstGeom>
        </p:spPr>
        <p:txBody>
          <a:bodyPr vert="eaVert" lIns="101849" tIns="50925" rIns="101849" bIns="50925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  <a:prstGeom prst="rect">
            <a:avLst/>
          </a:prstGeom>
        </p:spPr>
        <p:txBody>
          <a:bodyPr vert="eaVert" lIns="101849" tIns="50925" rIns="101849" bIns="50925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fld id="{F92B1AB0-CC2B-B645-BFEB-86A55FD31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8"/>
            <a:ext cx="8549640" cy="1543685"/>
          </a:xfrm>
          <a:prstGeom prst="rect">
            <a:avLst/>
          </a:prstGeom>
        </p:spPr>
        <p:txBody>
          <a:bodyPr lIns="101849" tIns="50925" rIns="101849" bIns="50925"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  <a:prstGeom prst="rect">
            <a:avLst/>
          </a:prstGeom>
        </p:spPr>
        <p:txBody>
          <a:bodyPr lIns="101849" tIns="50925" rIns="101849" bIns="50925"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2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49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773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69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62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54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47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39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fld id="{F92B1AB0-CC2B-B645-BFEB-86A55FD31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lIns="101849" tIns="50925" rIns="101849" bIns="50925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3"/>
            <a:ext cx="4442460" cy="5129425"/>
          </a:xfrm>
          <a:prstGeom prst="rect">
            <a:avLst/>
          </a:prstGeom>
        </p:spPr>
        <p:txBody>
          <a:bodyPr lIns="101849" tIns="50925" rIns="101849" bIns="50925"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3"/>
            <a:ext cx="4442460" cy="5129425"/>
          </a:xfrm>
          <a:prstGeom prst="rect">
            <a:avLst/>
          </a:prstGeom>
        </p:spPr>
        <p:txBody>
          <a:bodyPr lIns="101849" tIns="50925" rIns="101849" bIns="50925"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fld id="{F92B1AB0-CC2B-B645-BFEB-86A55FD31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lIns="101849" tIns="50925" rIns="101849" bIns="50925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2" y="1739795"/>
            <a:ext cx="4444207" cy="725064"/>
          </a:xfrm>
          <a:prstGeom prst="rect">
            <a:avLst/>
          </a:prstGeom>
        </p:spPr>
        <p:txBody>
          <a:bodyPr lIns="101849" tIns="50925" rIns="101849" bIns="50925" anchor="b"/>
          <a:lstStyle>
            <a:lvl1pPr marL="0" indent="0">
              <a:buNone/>
              <a:defRPr sz="2700" b="1"/>
            </a:lvl1pPr>
            <a:lvl2pPr marL="509245" indent="0">
              <a:buNone/>
              <a:defRPr sz="2200" b="1"/>
            </a:lvl2pPr>
            <a:lvl3pPr marL="1018493" indent="0">
              <a:buNone/>
              <a:defRPr sz="2000" b="1"/>
            </a:lvl3pPr>
            <a:lvl4pPr marL="1527738" indent="0">
              <a:buNone/>
              <a:defRPr sz="1800" b="1"/>
            </a:lvl4pPr>
            <a:lvl5pPr marL="2036984" indent="0">
              <a:buNone/>
              <a:defRPr sz="1800" b="1"/>
            </a:lvl5pPr>
            <a:lvl6pPr marL="2546231" indent="0">
              <a:buNone/>
              <a:defRPr sz="1800" b="1"/>
            </a:lvl6pPr>
            <a:lvl7pPr marL="3055476" indent="0">
              <a:buNone/>
              <a:defRPr sz="1800" b="1"/>
            </a:lvl7pPr>
            <a:lvl8pPr marL="3564722" indent="0">
              <a:buNone/>
              <a:defRPr sz="1800" b="1"/>
            </a:lvl8pPr>
            <a:lvl9pPr marL="4073969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2" y="2464859"/>
            <a:ext cx="4444207" cy="4478126"/>
          </a:xfrm>
          <a:prstGeom prst="rect">
            <a:avLst/>
          </a:prstGeom>
        </p:spPr>
        <p:txBody>
          <a:bodyPr lIns="101849" tIns="50925" rIns="101849" bIns="50925"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  <a:prstGeom prst="rect">
            <a:avLst/>
          </a:prstGeom>
        </p:spPr>
        <p:txBody>
          <a:bodyPr lIns="101849" tIns="50925" rIns="101849" bIns="50925" anchor="b"/>
          <a:lstStyle>
            <a:lvl1pPr marL="0" indent="0">
              <a:buNone/>
              <a:defRPr sz="2700" b="1"/>
            </a:lvl1pPr>
            <a:lvl2pPr marL="509245" indent="0">
              <a:buNone/>
              <a:defRPr sz="2200" b="1"/>
            </a:lvl2pPr>
            <a:lvl3pPr marL="1018493" indent="0">
              <a:buNone/>
              <a:defRPr sz="2000" b="1"/>
            </a:lvl3pPr>
            <a:lvl4pPr marL="1527738" indent="0">
              <a:buNone/>
              <a:defRPr sz="1800" b="1"/>
            </a:lvl4pPr>
            <a:lvl5pPr marL="2036984" indent="0">
              <a:buNone/>
              <a:defRPr sz="1800" b="1"/>
            </a:lvl5pPr>
            <a:lvl6pPr marL="2546231" indent="0">
              <a:buNone/>
              <a:defRPr sz="1800" b="1"/>
            </a:lvl6pPr>
            <a:lvl7pPr marL="3055476" indent="0">
              <a:buNone/>
              <a:defRPr sz="1800" b="1"/>
            </a:lvl7pPr>
            <a:lvl8pPr marL="3564722" indent="0">
              <a:buNone/>
              <a:defRPr sz="1800" b="1"/>
            </a:lvl8pPr>
            <a:lvl9pPr marL="4073969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  <a:prstGeom prst="rect">
            <a:avLst/>
          </a:prstGeom>
        </p:spPr>
        <p:txBody>
          <a:bodyPr lIns="101849" tIns="50925" rIns="101849" bIns="50925"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fld id="{F92B1AB0-CC2B-B645-BFEB-86A55FD31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lIns="101849" tIns="50925" rIns="101849" bIns="50925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fld id="{F92B1AB0-CC2B-B645-BFEB-86A55FD31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fld id="{F92B1AB0-CC2B-B645-BFEB-86A55FD31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  <a:prstGeom prst="rect">
            <a:avLst/>
          </a:prstGeom>
        </p:spPr>
        <p:txBody>
          <a:bodyPr lIns="101849" tIns="50925" rIns="101849" bIns="50925"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  <a:prstGeom prst="rect">
            <a:avLst/>
          </a:prstGeom>
        </p:spPr>
        <p:txBody>
          <a:bodyPr lIns="101849" tIns="50925" rIns="101849" bIns="50925"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  <a:prstGeom prst="rect">
            <a:avLst/>
          </a:prstGeom>
        </p:spPr>
        <p:txBody>
          <a:bodyPr lIns="101849" tIns="50925" rIns="101849" bIns="50925"/>
          <a:lstStyle>
            <a:lvl1pPr marL="0" indent="0">
              <a:buNone/>
              <a:defRPr sz="1600"/>
            </a:lvl1pPr>
            <a:lvl2pPr marL="509245" indent="0">
              <a:buNone/>
              <a:defRPr sz="1300"/>
            </a:lvl2pPr>
            <a:lvl3pPr marL="1018493" indent="0">
              <a:buNone/>
              <a:defRPr sz="1100"/>
            </a:lvl3pPr>
            <a:lvl4pPr marL="1527738" indent="0">
              <a:buNone/>
              <a:defRPr sz="1000"/>
            </a:lvl4pPr>
            <a:lvl5pPr marL="2036984" indent="0">
              <a:buNone/>
              <a:defRPr sz="1000"/>
            </a:lvl5pPr>
            <a:lvl6pPr marL="2546231" indent="0">
              <a:buNone/>
              <a:defRPr sz="1000"/>
            </a:lvl6pPr>
            <a:lvl7pPr marL="3055476" indent="0">
              <a:buNone/>
              <a:defRPr sz="1000"/>
            </a:lvl7pPr>
            <a:lvl8pPr marL="3564722" indent="0">
              <a:buNone/>
              <a:defRPr sz="1000"/>
            </a:lvl8pPr>
            <a:lvl9pPr marL="407396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fld id="{F92B1AB0-CC2B-B645-BFEB-86A55FD31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2"/>
            <a:ext cx="6035040" cy="642303"/>
          </a:xfrm>
          <a:prstGeom prst="rect">
            <a:avLst/>
          </a:prstGeom>
        </p:spPr>
        <p:txBody>
          <a:bodyPr lIns="101849" tIns="50925" rIns="101849" bIns="50925"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  <a:prstGeom prst="rect">
            <a:avLst/>
          </a:prstGeom>
        </p:spPr>
        <p:txBody>
          <a:bodyPr lIns="101849" tIns="50925" rIns="101849" bIns="50925"/>
          <a:lstStyle>
            <a:lvl1pPr marL="0" indent="0">
              <a:buNone/>
              <a:defRPr sz="3600"/>
            </a:lvl1pPr>
            <a:lvl2pPr marL="509245" indent="0">
              <a:buNone/>
              <a:defRPr sz="3100"/>
            </a:lvl2pPr>
            <a:lvl3pPr marL="1018493" indent="0">
              <a:buNone/>
              <a:defRPr sz="2700"/>
            </a:lvl3pPr>
            <a:lvl4pPr marL="1527738" indent="0">
              <a:buNone/>
              <a:defRPr sz="2200"/>
            </a:lvl4pPr>
            <a:lvl5pPr marL="2036984" indent="0">
              <a:buNone/>
              <a:defRPr sz="2200"/>
            </a:lvl5pPr>
            <a:lvl6pPr marL="2546231" indent="0">
              <a:buNone/>
              <a:defRPr sz="2200"/>
            </a:lvl6pPr>
            <a:lvl7pPr marL="3055476" indent="0">
              <a:buNone/>
              <a:defRPr sz="2200"/>
            </a:lvl7pPr>
            <a:lvl8pPr marL="3564722" indent="0">
              <a:buNone/>
              <a:defRPr sz="2200"/>
            </a:lvl8pPr>
            <a:lvl9pPr marL="4073969" indent="0">
              <a:buNone/>
              <a:defRPr sz="22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5"/>
            <a:ext cx="6035040" cy="912177"/>
          </a:xfrm>
          <a:prstGeom prst="rect">
            <a:avLst/>
          </a:prstGeom>
        </p:spPr>
        <p:txBody>
          <a:bodyPr lIns="101849" tIns="50925" rIns="101849" bIns="50925"/>
          <a:lstStyle>
            <a:lvl1pPr marL="0" indent="0">
              <a:buNone/>
              <a:defRPr sz="1600"/>
            </a:lvl1pPr>
            <a:lvl2pPr marL="509245" indent="0">
              <a:buNone/>
              <a:defRPr sz="1300"/>
            </a:lvl2pPr>
            <a:lvl3pPr marL="1018493" indent="0">
              <a:buNone/>
              <a:defRPr sz="1100"/>
            </a:lvl3pPr>
            <a:lvl4pPr marL="1527738" indent="0">
              <a:buNone/>
              <a:defRPr sz="1000"/>
            </a:lvl4pPr>
            <a:lvl5pPr marL="2036984" indent="0">
              <a:buNone/>
              <a:defRPr sz="1000"/>
            </a:lvl5pPr>
            <a:lvl6pPr marL="2546231" indent="0">
              <a:buNone/>
              <a:defRPr sz="1000"/>
            </a:lvl6pPr>
            <a:lvl7pPr marL="3055476" indent="0">
              <a:buNone/>
              <a:defRPr sz="1000"/>
            </a:lvl7pPr>
            <a:lvl8pPr marL="3564722" indent="0">
              <a:buNone/>
              <a:defRPr sz="1000"/>
            </a:lvl8pPr>
            <a:lvl9pPr marL="407396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fld id="{F92B1AB0-CC2B-B645-BFEB-86A55FD31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509245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1935" indent="-381935" algn="l" defTabSz="509245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525" indent="-318279" algn="l" defTabSz="509245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114" indent="-254624" algn="l" defTabSz="50924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362" indent="-254624" algn="l" defTabSz="509245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1607" indent="-254624" algn="l" defTabSz="509245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0853" indent="-254624" algn="l" defTabSz="50924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0100" indent="-254624" algn="l" defTabSz="50924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19345" indent="-254624" algn="l" defTabSz="50924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28591" indent="-254624" algn="l" defTabSz="50924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24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245" algn="l" defTabSz="50924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493" algn="l" defTabSz="50924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738" algn="l" defTabSz="50924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6984" algn="l" defTabSz="50924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6231" algn="l" defTabSz="50924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5476" algn="l" defTabSz="50924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4722" algn="l" defTabSz="50924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3969" algn="l" defTabSz="50924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 txBox="1">
            <a:spLocks noChangeArrowheads="1"/>
          </p:cNvSpPr>
          <p:nvPr/>
        </p:nvSpPr>
        <p:spPr>
          <a:xfrm>
            <a:off x="41909" y="4496549"/>
            <a:ext cx="4821398" cy="2407285"/>
          </a:xfrm>
          <a:prstGeom prst="rect">
            <a:avLst/>
          </a:prstGeom>
        </p:spPr>
        <p:txBody>
          <a:bodyPr lIns="101882" tIns="50941" rIns="101882" bIns="50941"/>
          <a:lstStyle/>
          <a:p>
            <a:pPr marL="382059" indent="-382059" defTabSz="1018824" eaLnBrk="0">
              <a:spcBef>
                <a:spcPct val="20000"/>
              </a:spcBef>
              <a:defRPr/>
            </a:pPr>
            <a:r>
              <a:rPr lang="en-US" sz="2200" b="1" u="sng" kern="0" dirty="0"/>
              <a:t>Approach</a:t>
            </a:r>
          </a:p>
          <a:p>
            <a:pPr marL="382059" indent="-382059" defTabSz="1018824" eaLnBrk="0">
              <a:spcBef>
                <a:spcPct val="20000"/>
              </a:spcBef>
              <a:buFontTx/>
              <a:buChar char="•"/>
              <a:defRPr/>
            </a:pP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Data: International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Comprehensive Ocean-Atmosphere Data 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Set;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monthly 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CRU land precipitation;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satellite 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derived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monthly Outgoing Longwave 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Radiation; GPCP monthly precipitation; JRA55, ORAS3 etc.</a:t>
            </a:r>
          </a:p>
          <a:p>
            <a:pPr marL="382059" indent="-382059" defTabSz="1018824" eaLnBrk="0">
              <a:spcBef>
                <a:spcPct val="20000"/>
              </a:spcBef>
              <a:buFontTx/>
              <a:buChar char="•"/>
              <a:defRPr/>
            </a:pP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Climate indices: ENSO, IOD, IPO</a:t>
            </a:r>
          </a:p>
          <a:p>
            <a:pPr marL="382059" indent="-382059" defTabSz="1018824" eaLnBrk="0">
              <a:spcBef>
                <a:spcPct val="20000"/>
              </a:spcBef>
              <a:buFontTx/>
              <a:buChar char="•"/>
              <a:defRPr/>
            </a:pP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Bayesian Dynamic Linear Model (DLM)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82059" indent="-382059" defTabSz="1018824" eaLnBrk="0">
              <a:spcBef>
                <a:spcPct val="20000"/>
              </a:spcBef>
              <a:buFontTx/>
              <a:buChar char="•"/>
              <a:defRPr/>
            </a:pP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Partial Bayesian DLM approach</a:t>
            </a:r>
            <a:endParaRPr lang="en-US" sz="1600" kern="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11"/>
          <p:cNvSpPr txBox="1">
            <a:spLocks noChangeArrowheads="1"/>
          </p:cNvSpPr>
          <p:nvPr/>
        </p:nvSpPr>
        <p:spPr>
          <a:xfrm>
            <a:off x="4861560" y="4492923"/>
            <a:ext cx="5113020" cy="2392892"/>
          </a:xfrm>
          <a:prstGeom prst="rect">
            <a:avLst/>
          </a:prstGeom>
        </p:spPr>
        <p:txBody>
          <a:bodyPr lIns="101882" tIns="50941" rIns="101882" bIns="50941"/>
          <a:lstStyle/>
          <a:p>
            <a:pPr marL="382059" indent="-382059" defTabSz="1018824" eaLnBrk="0">
              <a:spcBef>
                <a:spcPct val="20000"/>
              </a:spcBef>
              <a:defRPr/>
            </a:pPr>
            <a:r>
              <a:rPr lang="en-US" sz="2200" b="1" u="sng" kern="0" dirty="0" smtClean="0"/>
              <a:t>Impact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warm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pool convection exhibits apparent decadal 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variability and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co-varies with the Indian and Pacific WCs during 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winter, mainly associated to ENSO.</a:t>
            </a:r>
            <a:r>
              <a:rPr lang="en-US" sz="1600" kern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kern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summer,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warm pool convection 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co-varies with the Pacific 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WC, not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the Indian 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WC.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Indian-Pacific WCs are 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uncorrelated. In this period, ENSO still dominates Pacific WC, but the Indian WC is influenced by ENSO, IOD, monsoon convection and Indian ocean SST.</a:t>
            </a: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10250" y="754744"/>
            <a:ext cx="4822408" cy="364230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square" lIns="101882" tIns="50941" rIns="101882" bIns="50941">
            <a:spAutoFit/>
          </a:bodyPr>
          <a:lstStyle/>
          <a:p>
            <a:pPr>
              <a:defRPr/>
            </a:pPr>
            <a:r>
              <a:rPr lang="en-US" sz="2200" b="1" u="sng" dirty="0" smtClean="0">
                <a:solidFill>
                  <a:srgbClr val="000000"/>
                </a:solidFill>
              </a:rPr>
              <a:t>Objective</a:t>
            </a:r>
          </a:p>
          <a:p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Previous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studies have investigated the centennial and multi-decadal trends of the 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Pacific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Indian Ocean Walker Cells (WCs) during the past century, but have obtained no 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consensus due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data uncertainties and weak signals of the long-term trends. 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Here, we will focus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decadal variability with periods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one to 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few decades. First, we will try to document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observed variability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WCs 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warm pool convection, and their co-variability since the 1960s using in situ and 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satellite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observations and reanalysis products. It then explores the causes for the variability and </a:t>
            </a:r>
            <a:r>
              <a:rPr lang="en-US" sz="16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covariability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a Bayesian Dynamic Linear Model (DLM), which can extract 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non-stationary effects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climate modes.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4116" y="7170160"/>
            <a:ext cx="10016620" cy="487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1882" tIns="50941" rIns="101882" bIns="50941">
            <a:spAutoFit/>
          </a:bodyPr>
          <a:lstStyle/>
          <a:p>
            <a:r>
              <a:rPr lang="en-US" sz="1250" dirty="0"/>
              <a:t>Han, W., G. A. </a:t>
            </a:r>
            <a:r>
              <a:rPr lang="en-US" sz="1250" dirty="0" err="1"/>
              <a:t>Meehl</a:t>
            </a:r>
            <a:r>
              <a:rPr lang="en-US" sz="1250" dirty="0"/>
              <a:t>, </a:t>
            </a:r>
            <a:r>
              <a:rPr lang="en-US" sz="1250" b="1" dirty="0"/>
              <a:t>A. Hu</a:t>
            </a:r>
            <a:r>
              <a:rPr lang="en-US" sz="1250" dirty="0"/>
              <a:t>, J. Zheng, J. </a:t>
            </a:r>
            <a:r>
              <a:rPr lang="en-US" sz="1250" dirty="0" err="1"/>
              <a:t>Kenigson</a:t>
            </a:r>
            <a:r>
              <a:rPr lang="en-US" sz="1250" dirty="0"/>
              <a:t>, J. </a:t>
            </a:r>
            <a:r>
              <a:rPr lang="en-US" sz="1250" dirty="0" err="1"/>
              <a:t>Vialard</a:t>
            </a:r>
            <a:r>
              <a:rPr lang="en-US" sz="1250" dirty="0"/>
              <a:t>, B. </a:t>
            </a:r>
            <a:r>
              <a:rPr lang="en-US" sz="1250" dirty="0" err="1"/>
              <a:t>Rajagopalan</a:t>
            </a:r>
            <a:r>
              <a:rPr lang="en-US" sz="1250" dirty="0"/>
              <a:t>, and </a:t>
            </a:r>
            <a:r>
              <a:rPr lang="en-US" sz="1250" dirty="0" err="1"/>
              <a:t>Yanto</a:t>
            </a:r>
            <a:r>
              <a:rPr lang="en-US" sz="1250" dirty="0"/>
              <a:t>, 2017: </a:t>
            </a:r>
            <a:r>
              <a:rPr lang="en-US" sz="1250" b="1" dirty="0"/>
              <a:t>Decadal Variability of the Indian and Pacific Walker Cells Since the 1960s: Do They </a:t>
            </a:r>
            <a:r>
              <a:rPr lang="en-US" sz="1250" b="1" dirty="0" err="1"/>
              <a:t>Covary</a:t>
            </a:r>
            <a:r>
              <a:rPr lang="en-US" sz="1250" b="1" dirty="0"/>
              <a:t> on Decadal Timescale? </a:t>
            </a:r>
            <a:r>
              <a:rPr lang="en-US" sz="1250" i="1" dirty="0"/>
              <a:t>J. Climate</a:t>
            </a:r>
            <a:r>
              <a:rPr lang="en-US" sz="1250" dirty="0"/>
              <a:t>, DOI: 10.1175/JCLI-D-16-0783.1, accepted. </a:t>
            </a:r>
            <a:endParaRPr lang="en-US" sz="125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28447"/>
            <a:ext cx="9974579" cy="841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1882" tIns="50941" rIns="101882" bIns="50941" anchor="ctr">
            <a:spAutoFit/>
          </a:bodyPr>
          <a:lstStyle/>
          <a:p>
            <a:pPr algn="ctr"/>
            <a:r>
              <a:rPr lang="en-US" sz="2400" b="1" dirty="0" smtClean="0"/>
              <a:t>Decadal </a:t>
            </a:r>
            <a:r>
              <a:rPr lang="en-US" sz="2400" b="1" dirty="0"/>
              <a:t>Variability of the Indian and Pacific Walker Cells Since the 1960s: Do They </a:t>
            </a:r>
            <a:r>
              <a:rPr lang="en-US" sz="2400" b="1" dirty="0" err="1"/>
              <a:t>Covary</a:t>
            </a:r>
            <a:r>
              <a:rPr lang="en-US" sz="2400" b="1" dirty="0"/>
              <a:t> on Decadal Timescale? </a:t>
            </a:r>
            <a:endParaRPr lang="en-US" sz="2400" dirty="0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38403" y="7170160"/>
            <a:ext cx="9978149" cy="5602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lIns="101882" tIns="50941" rIns="101882" bIns="50941"/>
          <a:lstStyle/>
          <a:p>
            <a:endParaRPr lang="en-US"/>
          </a:p>
        </p:txBody>
      </p:sp>
      <p:sp>
        <p:nvSpPr>
          <p:cNvPr id="8" name="Line 13"/>
          <p:cNvSpPr>
            <a:spLocks noChangeShapeType="1"/>
          </p:cNvSpPr>
          <p:nvPr/>
        </p:nvSpPr>
        <p:spPr bwMode="auto">
          <a:xfrm>
            <a:off x="179862" y="4503851"/>
            <a:ext cx="9614853" cy="1799"/>
          </a:xfrm>
          <a:prstGeom prst="line">
            <a:avLst/>
          </a:prstGeom>
          <a:noFill/>
          <a:ln w="36720">
            <a:solidFill>
              <a:srgbClr val="BADAFF"/>
            </a:solidFill>
            <a:round/>
            <a:headEnd/>
            <a:tailEnd/>
          </a:ln>
        </p:spPr>
        <p:txBody>
          <a:bodyPr lIns="101882" tIns="50941" rIns="101882" bIns="50941"/>
          <a:lstStyle/>
          <a:p>
            <a:endParaRPr lang="en-US"/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>
            <a:off x="4832658" y="869988"/>
            <a:ext cx="30650" cy="6227265"/>
          </a:xfrm>
          <a:prstGeom prst="line">
            <a:avLst/>
          </a:prstGeom>
          <a:noFill/>
          <a:ln w="36720">
            <a:solidFill>
              <a:srgbClr val="BADAFF"/>
            </a:solidFill>
            <a:round/>
            <a:headEnd/>
            <a:tailEnd/>
          </a:ln>
        </p:spPr>
        <p:txBody>
          <a:bodyPr lIns="101882" tIns="50941" rIns="101882" bIns="50941"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32658" y="3382858"/>
            <a:ext cx="514192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Agency FB" panose="020B0503020202020204" pitchFamily="34" charset="0"/>
                <a:ea typeface="SimSun" panose="02010600030101010101" pitchFamily="2" charset="-122"/>
              </a:rPr>
              <a:t>Figure 1. </a:t>
            </a:r>
            <a:r>
              <a:rPr lang="en-US" sz="1200" dirty="0">
                <a:solidFill>
                  <a:srgbClr val="FF0000"/>
                </a:solidFill>
                <a:latin typeface="Agency FB" panose="020B0503020202020204" pitchFamily="34" charset="0"/>
              </a:rPr>
              <a:t>The 8yr low-passed climate indices based on annual mean Nino3.4 index, </a:t>
            </a:r>
            <a:r>
              <a:rPr lang="en-US" sz="1200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Indian Ocean </a:t>
            </a:r>
            <a:r>
              <a:rPr lang="en-US" sz="1200" dirty="0">
                <a:solidFill>
                  <a:srgbClr val="FF0000"/>
                </a:solidFill>
                <a:latin typeface="Agency FB" panose="020B0503020202020204" pitchFamily="34" charset="0"/>
              </a:rPr>
              <a:t>Dipole Mode Index (DMI), Indian Ocean SST index averaged over (15ºS-15ºN, </a:t>
            </a:r>
            <a:r>
              <a:rPr lang="en-US" sz="1200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50ºE-95ºE</a:t>
            </a:r>
            <a:r>
              <a:rPr lang="en-US" sz="1200" dirty="0">
                <a:solidFill>
                  <a:srgbClr val="FF0000"/>
                </a:solidFill>
                <a:latin typeface="Agency FB" panose="020B0503020202020204" pitchFamily="34" charset="0"/>
              </a:rPr>
              <a:t>), Atlantic SST index averaged over (30ºS-60ºN, 70ºW-20ºE), and annual total </a:t>
            </a:r>
            <a:r>
              <a:rPr lang="en-US" sz="1200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and Nov-Apr of </a:t>
            </a:r>
            <a:r>
              <a:rPr lang="en-US" sz="1200" dirty="0">
                <a:solidFill>
                  <a:srgbClr val="FF0000"/>
                </a:solidFill>
                <a:latin typeface="Agency FB" panose="020B0503020202020204" pitchFamily="34" charset="0"/>
              </a:rPr>
              <a:t>all </a:t>
            </a:r>
            <a:r>
              <a:rPr lang="en-US" sz="1200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India </a:t>
            </a:r>
            <a:r>
              <a:rPr lang="en-US" sz="1200" dirty="0">
                <a:solidFill>
                  <a:srgbClr val="FF0000"/>
                </a:solidFill>
                <a:latin typeface="Agency FB" panose="020B0503020202020204" pitchFamily="34" charset="0"/>
              </a:rPr>
              <a:t>monsoon rainfall (mm) </a:t>
            </a:r>
            <a:r>
              <a:rPr lang="en-US" sz="1200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index. Panels </a:t>
            </a:r>
            <a:r>
              <a:rPr lang="en-US" sz="1200" dirty="0">
                <a:solidFill>
                  <a:srgbClr val="FF0000"/>
                </a:solidFill>
                <a:latin typeface="Agency FB" panose="020B0503020202020204" pitchFamily="34" charset="0"/>
              </a:rPr>
              <a:t>(d</a:t>
            </a:r>
            <a:r>
              <a:rPr lang="en-US" sz="1200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)-(e) </a:t>
            </a:r>
            <a:r>
              <a:rPr lang="en-US" sz="1200" dirty="0">
                <a:solidFill>
                  <a:srgbClr val="FF0000"/>
                </a:solidFill>
                <a:latin typeface="Agency FB" panose="020B0503020202020204" pitchFamily="34" charset="0"/>
              </a:rPr>
              <a:t>are the same as (a</a:t>
            </a:r>
            <a:r>
              <a:rPr lang="en-US" sz="1200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)-(b) </a:t>
            </a:r>
            <a:r>
              <a:rPr lang="en-US" sz="1200" dirty="0">
                <a:solidFill>
                  <a:srgbClr val="FF0000"/>
                </a:solidFill>
                <a:latin typeface="Agency FB" panose="020B0503020202020204" pitchFamily="34" charset="0"/>
              </a:rPr>
              <a:t>except for </a:t>
            </a:r>
            <a:r>
              <a:rPr lang="en-US" sz="1200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removing </a:t>
            </a:r>
            <a:r>
              <a:rPr lang="en-US" sz="1200" dirty="0">
                <a:solidFill>
                  <a:srgbClr val="FF0000"/>
                </a:solidFill>
                <a:latin typeface="Agency FB" panose="020B0503020202020204" pitchFamily="34" charset="0"/>
              </a:rPr>
              <a:t>ENSO effect on DMI, Indian Ocean SST and monsoon using Bayesian DLM.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756" y="767097"/>
            <a:ext cx="4459050" cy="262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23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CA_Site_Review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13580</TotalTime>
  <Words>423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SimSun</vt:lpstr>
      <vt:lpstr>Agency FB</vt:lpstr>
      <vt:lpstr>Arial</vt:lpstr>
      <vt:lpstr>Calibri</vt:lpstr>
      <vt:lpstr>Comic Sans MS</vt:lpstr>
      <vt:lpstr>Times New Roman</vt:lpstr>
      <vt:lpstr>DOE-CA_Site_Review_Template</vt:lpstr>
      <vt:lpstr>PowerPoint Presentation</vt:lpstr>
    </vt:vector>
  </TitlesOfParts>
  <Company>NCAR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Stephanie Shearer</dc:creator>
  <cp:lastModifiedBy>Stephanie Shearer</cp:lastModifiedBy>
  <cp:revision>250</cp:revision>
  <dcterms:created xsi:type="dcterms:W3CDTF">2012-05-10T21:40:48Z</dcterms:created>
  <dcterms:modified xsi:type="dcterms:W3CDTF">2017-09-08T20:15:20Z</dcterms:modified>
</cp:coreProperties>
</file>