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7" r:id="rId2"/>
  </p:sldIdLst>
  <p:sldSz cx="10058400" cy="7772400"/>
  <p:notesSz cx="6985000" cy="9283700"/>
  <p:defaultTextStyle>
    <a:defPPr>
      <a:defRPr lang="en-US"/>
    </a:defPPr>
    <a:lvl1pPr marL="0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45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493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38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984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231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476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722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969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66"/>
    <a:srgbClr val="000000"/>
    <a:srgbClr val="FFFFFF"/>
    <a:srgbClr val="00FFFF"/>
    <a:srgbClr val="68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0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064" y="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928" y="-77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547743F-9F2F-F946-B4B9-95F2F60FB6A2}" type="datetime1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56FB101-B1F6-3440-94F2-864600494A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12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4645EDD-FE25-044D-B57A-0CCE6925436F}" type="datetime1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398D3C4-4A05-554B-9132-75328EA933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90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45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493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738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984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231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476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4722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969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  <a:prstGeom prst="rect">
            <a:avLst/>
          </a:prstGeom>
        </p:spPr>
        <p:txBody>
          <a:bodyPr lIns="101849" tIns="50925" rIns="101849" bIns="50925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5"/>
            <a:ext cx="4444207" cy="725064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700" b="1"/>
            </a:lvl1pPr>
            <a:lvl2pPr marL="509245" indent="0">
              <a:buNone/>
              <a:defRPr sz="2200" b="1"/>
            </a:lvl2pPr>
            <a:lvl3pPr marL="1018493" indent="0">
              <a:buNone/>
              <a:defRPr sz="2000" b="1"/>
            </a:lvl3pPr>
            <a:lvl4pPr marL="1527738" indent="0">
              <a:buNone/>
              <a:defRPr sz="1800" b="1"/>
            </a:lvl4pPr>
            <a:lvl5pPr marL="2036984" indent="0">
              <a:buNone/>
              <a:defRPr sz="1800" b="1"/>
            </a:lvl5pPr>
            <a:lvl6pPr marL="2546231" indent="0">
              <a:buNone/>
              <a:defRPr sz="1800" b="1"/>
            </a:lvl6pPr>
            <a:lvl7pPr marL="3055476" indent="0">
              <a:buNone/>
              <a:defRPr sz="1800" b="1"/>
            </a:lvl7pPr>
            <a:lvl8pPr marL="3564722" indent="0">
              <a:buNone/>
              <a:defRPr sz="1800" b="1"/>
            </a:lvl8pPr>
            <a:lvl9pPr marL="40739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700" b="1"/>
            </a:lvl1pPr>
            <a:lvl2pPr marL="509245" indent="0">
              <a:buNone/>
              <a:defRPr sz="2200" b="1"/>
            </a:lvl2pPr>
            <a:lvl3pPr marL="1018493" indent="0">
              <a:buNone/>
              <a:defRPr sz="2000" b="1"/>
            </a:lvl3pPr>
            <a:lvl4pPr marL="1527738" indent="0">
              <a:buNone/>
              <a:defRPr sz="1800" b="1"/>
            </a:lvl4pPr>
            <a:lvl5pPr marL="2036984" indent="0">
              <a:buNone/>
              <a:defRPr sz="1800" b="1"/>
            </a:lvl5pPr>
            <a:lvl6pPr marL="2546231" indent="0">
              <a:buNone/>
              <a:defRPr sz="1800" b="1"/>
            </a:lvl6pPr>
            <a:lvl7pPr marL="3055476" indent="0">
              <a:buNone/>
              <a:defRPr sz="1800" b="1"/>
            </a:lvl7pPr>
            <a:lvl8pPr marL="3564722" indent="0">
              <a:buNone/>
              <a:defRPr sz="1800" b="1"/>
            </a:lvl8pPr>
            <a:lvl9pPr marL="40739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lIns="101849" tIns="50925" rIns="101849" bIns="5092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1600"/>
            </a:lvl1pPr>
            <a:lvl2pPr marL="509245" indent="0">
              <a:buNone/>
              <a:defRPr sz="1300"/>
            </a:lvl2pPr>
            <a:lvl3pPr marL="1018493" indent="0">
              <a:buNone/>
              <a:defRPr sz="1100"/>
            </a:lvl3pPr>
            <a:lvl4pPr marL="1527738" indent="0">
              <a:buNone/>
              <a:defRPr sz="1000"/>
            </a:lvl4pPr>
            <a:lvl5pPr marL="2036984" indent="0">
              <a:buNone/>
              <a:defRPr sz="1000"/>
            </a:lvl5pPr>
            <a:lvl6pPr marL="2546231" indent="0">
              <a:buNone/>
              <a:defRPr sz="1000"/>
            </a:lvl6pPr>
            <a:lvl7pPr marL="3055476" indent="0">
              <a:buNone/>
              <a:defRPr sz="1000"/>
            </a:lvl7pPr>
            <a:lvl8pPr marL="3564722" indent="0">
              <a:buNone/>
              <a:defRPr sz="1000"/>
            </a:lvl8pPr>
            <a:lvl9pPr marL="40739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2"/>
            <a:ext cx="6035040" cy="642303"/>
          </a:xfrm>
          <a:prstGeom prst="rect">
            <a:avLst/>
          </a:prstGeom>
        </p:spPr>
        <p:txBody>
          <a:bodyPr lIns="101849" tIns="50925" rIns="101849" bIns="5092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3600"/>
            </a:lvl1pPr>
            <a:lvl2pPr marL="509245" indent="0">
              <a:buNone/>
              <a:defRPr sz="3100"/>
            </a:lvl2pPr>
            <a:lvl3pPr marL="1018493" indent="0">
              <a:buNone/>
              <a:defRPr sz="2700"/>
            </a:lvl3pPr>
            <a:lvl4pPr marL="1527738" indent="0">
              <a:buNone/>
              <a:defRPr sz="2200"/>
            </a:lvl4pPr>
            <a:lvl5pPr marL="2036984" indent="0">
              <a:buNone/>
              <a:defRPr sz="2200"/>
            </a:lvl5pPr>
            <a:lvl6pPr marL="2546231" indent="0">
              <a:buNone/>
              <a:defRPr sz="2200"/>
            </a:lvl6pPr>
            <a:lvl7pPr marL="3055476" indent="0">
              <a:buNone/>
              <a:defRPr sz="2200"/>
            </a:lvl7pPr>
            <a:lvl8pPr marL="3564722" indent="0">
              <a:buNone/>
              <a:defRPr sz="2200"/>
            </a:lvl8pPr>
            <a:lvl9pPr marL="4073969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5"/>
            <a:ext cx="6035040" cy="912177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1600"/>
            </a:lvl1pPr>
            <a:lvl2pPr marL="509245" indent="0">
              <a:buNone/>
              <a:defRPr sz="1300"/>
            </a:lvl2pPr>
            <a:lvl3pPr marL="1018493" indent="0">
              <a:buNone/>
              <a:defRPr sz="1100"/>
            </a:lvl3pPr>
            <a:lvl4pPr marL="1527738" indent="0">
              <a:buNone/>
              <a:defRPr sz="1000"/>
            </a:lvl4pPr>
            <a:lvl5pPr marL="2036984" indent="0">
              <a:buNone/>
              <a:defRPr sz="1000"/>
            </a:lvl5pPr>
            <a:lvl6pPr marL="2546231" indent="0">
              <a:buNone/>
              <a:defRPr sz="1000"/>
            </a:lvl6pPr>
            <a:lvl7pPr marL="3055476" indent="0">
              <a:buNone/>
              <a:defRPr sz="1000"/>
            </a:lvl7pPr>
            <a:lvl8pPr marL="3564722" indent="0">
              <a:buNone/>
              <a:defRPr sz="1000"/>
            </a:lvl8pPr>
            <a:lvl9pPr marL="40739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0924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35" indent="-381935" algn="l" defTabSz="50924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25" indent="-318279" algn="l" defTabSz="509245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14" indent="-254624" algn="l" defTabSz="5092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62" indent="-254624" algn="l" defTabSz="50924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607" indent="-254624" algn="l" defTabSz="50924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853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100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345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591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45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93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38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84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231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76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722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969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cli60200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41909" y="4326431"/>
            <a:ext cx="4821398" cy="2407285"/>
          </a:xfrm>
          <a:prstGeom prst="rect">
            <a:avLst/>
          </a:prstGeom>
        </p:spPr>
        <p:txBody>
          <a:bodyPr lIns="101882" tIns="50941" rIns="101882" bIns="50941"/>
          <a:lstStyle/>
          <a:p>
            <a:pPr marL="382059" indent="-382059" defTabSz="1018824" eaLnBrk="0">
              <a:spcBef>
                <a:spcPct val="20000"/>
              </a:spcBef>
              <a:defRPr/>
            </a:pPr>
            <a:r>
              <a:rPr lang="en-US" sz="2200" b="1" u="sng" kern="0" dirty="0"/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Climate System Model version 4 (CCSM4) with 1 degree resolution and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Max-Planck-Institute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meteorology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(MPI, Hamburg, Germany) earth system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member ensemble from CESM1 and 100 member ensemble from MIP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sea level data from the ECMWF Ocean Reanalysis System 4 (ORAS4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ocean atlas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and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Ishii and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Kimoto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700 m </a:t>
            </a:r>
            <a:r>
              <a:rPr lang="en-US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thermosteric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 level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Bayesian/Partial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Linear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861560" y="4312162"/>
            <a:ext cx="5113020" cy="2392892"/>
          </a:xfrm>
          <a:prstGeom prst="rect">
            <a:avLst/>
          </a:prstGeom>
        </p:spPr>
        <p:txBody>
          <a:bodyPr lIns="101882" tIns="50941" rIns="101882" bIns="50941"/>
          <a:lstStyle/>
          <a:p>
            <a:pPr marL="382059" indent="-382059" defTabSz="1018824" eaLnBrk="0">
              <a:spcBef>
                <a:spcPct val="20000"/>
              </a:spcBef>
              <a:defRPr/>
            </a:pPr>
            <a:r>
              <a:rPr lang="en-US" sz="2200" b="1" u="sng" kern="0" dirty="0" smtClean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regional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pattern of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1958-2005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effects of internal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dominate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decadal SLA, internal variability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predominant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modes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 for most observed SLA during boreal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winter; but a bit over 50% for boreal summer.</a:t>
            </a:r>
            <a:endParaRPr lang="en-US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250" y="829175"/>
            <a:ext cx="4822408" cy="34884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n-US" sz="2200" b="1" u="sng" dirty="0" smtClean="0">
                <a:solidFill>
                  <a:srgbClr val="000000"/>
                </a:solidFill>
              </a:rPr>
              <a:t>Objective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suggest that anthropogenic warming has affected 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multi-decadal trend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 of sea level over the Indian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(IO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This effect, however, has not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quantified. Using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datasets combined with large ensemble experiments from two climate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models, this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assesses the effects of natural internal variability versus external forcing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observed, multi-decadal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pattern and the decadal sea level anomaly (SLA) of the IO since 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1960.</a:t>
            </a:r>
            <a:endParaRPr lang="en-US" sz="18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16" y="7170160"/>
            <a:ext cx="10016620" cy="4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Han, W., D. Stammer, G.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Meehl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L. Zhang, 2018, 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Multi-Decadal Trend and Decadal Variability of the Regional Sea Level over the Indian Ocean since the 1960s: Roles of Climate Modes and External Forcing,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6, 0, doi:10.3390/cli6020051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2008"/>
            <a:ext cx="9974579" cy="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 anchor="ctr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Multi-Decadal Trend and Decadal Variability of the Regional Sea Level over the Indian Ocean since the 1960s: Roles of Climate Modes and External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403" y="7170160"/>
            <a:ext cx="9978149" cy="560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92087" y="4326431"/>
            <a:ext cx="9614853" cy="1799"/>
          </a:xfrm>
          <a:prstGeom prst="line">
            <a:avLst/>
          </a:prstGeom>
          <a:noFill/>
          <a:ln w="36720">
            <a:solidFill>
              <a:srgbClr val="BADAFF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842908" y="836348"/>
            <a:ext cx="20399" cy="6260906"/>
          </a:xfrm>
          <a:prstGeom prst="line">
            <a:avLst/>
          </a:prstGeom>
          <a:noFill/>
          <a:ln w="36720">
            <a:solidFill>
              <a:srgbClr val="BADAFF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7881" y="584552"/>
            <a:ext cx="195051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solidFill>
                  <a:srgbClr val="FF0000"/>
                </a:solidFill>
                <a:latin typeface="Agency FB" panose="020B0503020202020204" pitchFamily="34" charset="0"/>
                <a:ea typeface="SimSun" panose="02010600030101010101" pitchFamily="2" charset="-122"/>
              </a:rPr>
              <a:t>Figure 1</a:t>
            </a:r>
            <a:r>
              <a:rPr lang="en-US" dirty="0"/>
              <a:t> </a:t>
            </a:r>
            <a:r>
              <a:rPr lang="en-US" sz="1200" dirty="0">
                <a:latin typeface="Agency FB" panose="020B0503020202020204" pitchFamily="34" charset="0"/>
              </a:rPr>
              <a:t>mean SLA over the tropical Indian Ocean for the period of 1962–2011 from (</a:t>
            </a:r>
            <a:r>
              <a:rPr lang="en-US" sz="1200" b="1" dirty="0">
                <a:latin typeface="Agency FB" panose="020B0503020202020204" pitchFamily="34" charset="0"/>
              </a:rPr>
              <a:t>a</a:t>
            </a:r>
            <a:r>
              <a:rPr lang="en-US" sz="1200" dirty="0">
                <a:latin typeface="Agency FB" panose="020B0503020202020204" pitchFamily="34" charset="0"/>
              </a:rPr>
              <a:t>) ORAS4 data</a:t>
            </a:r>
            <a:r>
              <a:rPr lang="en-US" sz="1200" dirty="0" smtClean="0">
                <a:latin typeface="Agency FB" panose="020B0503020202020204" pitchFamily="34" charset="0"/>
              </a:rPr>
              <a:t>; (</a:t>
            </a:r>
            <a:r>
              <a:rPr lang="en-US" sz="1200" b="1" dirty="0" smtClean="0">
                <a:latin typeface="Agency FB" panose="020B0503020202020204" pitchFamily="34" charset="0"/>
              </a:rPr>
              <a:t>b</a:t>
            </a:r>
            <a:r>
              <a:rPr lang="en-US" sz="1200" dirty="0" smtClean="0">
                <a:latin typeface="Agency FB" panose="020B0503020202020204" pitchFamily="34" charset="0"/>
              </a:rPr>
              <a:t>) Bayesian </a:t>
            </a:r>
            <a:r>
              <a:rPr lang="en-US" sz="1200" dirty="0">
                <a:latin typeface="Agency FB" panose="020B0503020202020204" pitchFamily="34" charset="0"/>
              </a:rPr>
              <a:t>DLM simulation </a:t>
            </a:r>
            <a:r>
              <a:rPr lang="en-US" sz="1200" dirty="0" smtClean="0">
                <a:latin typeface="Agency FB" panose="020B0503020202020204" pitchFamily="34" charset="0"/>
              </a:rPr>
              <a:t>from the </a:t>
            </a:r>
            <a:r>
              <a:rPr lang="en-US" sz="1200" dirty="0">
                <a:latin typeface="Agency FB" panose="020B0503020202020204" pitchFamily="34" charset="0"/>
              </a:rPr>
              <a:t>sum of all modes and </a:t>
            </a:r>
            <a:r>
              <a:rPr lang="en-US" sz="1200" dirty="0" smtClean="0">
                <a:latin typeface="Agency FB" panose="020B0503020202020204" pitchFamily="34" charset="0"/>
              </a:rPr>
              <a:t>IOSST (ENSO </a:t>
            </a:r>
            <a:r>
              <a:rPr lang="en-US" sz="1200" dirty="0">
                <a:latin typeface="Agency FB" panose="020B0503020202020204" pitchFamily="34" charset="0"/>
              </a:rPr>
              <a:t>+ IOD + monsoon + IOSST</a:t>
            </a:r>
            <a:r>
              <a:rPr lang="en-US" sz="1200" dirty="0" smtClean="0">
                <a:latin typeface="Agency FB" panose="020B0503020202020204" pitchFamily="34" charset="0"/>
              </a:rPr>
              <a:t>); and </a:t>
            </a:r>
            <a:r>
              <a:rPr lang="en-US" sz="1200" dirty="0">
                <a:latin typeface="Agency FB" panose="020B0503020202020204" pitchFamily="34" charset="0"/>
              </a:rPr>
              <a:t>(</a:t>
            </a:r>
            <a:r>
              <a:rPr lang="en-US" sz="1200" b="1" dirty="0">
                <a:latin typeface="Agency FB" panose="020B0503020202020204" pitchFamily="34" charset="0"/>
              </a:rPr>
              <a:t>c</a:t>
            </a:r>
            <a:r>
              <a:rPr lang="en-US" sz="1200" dirty="0">
                <a:latin typeface="Agency FB" panose="020B0503020202020204" pitchFamily="34" charset="0"/>
              </a:rPr>
              <a:t>) DLM simulation from </a:t>
            </a:r>
            <a:r>
              <a:rPr lang="en-US" sz="1200" dirty="0" smtClean="0">
                <a:latin typeface="Agency FB" panose="020B0503020202020204" pitchFamily="34" charset="0"/>
              </a:rPr>
              <a:t>all modes </a:t>
            </a:r>
            <a:r>
              <a:rPr lang="en-US" sz="1200" dirty="0">
                <a:latin typeface="Agency FB" panose="020B0503020202020204" pitchFamily="34" charset="0"/>
              </a:rPr>
              <a:t>(ENSO + IOD + monsoon); (</a:t>
            </a:r>
            <a:r>
              <a:rPr lang="en-US" sz="1200" b="1" dirty="0" smtClean="0">
                <a:latin typeface="Agency FB" panose="020B0503020202020204" pitchFamily="34" charset="0"/>
              </a:rPr>
              <a:t>d</a:t>
            </a:r>
            <a:r>
              <a:rPr lang="en-US" sz="1200" dirty="0" smtClean="0">
                <a:latin typeface="Agency FB" panose="020B0503020202020204" pitchFamily="34" charset="0"/>
              </a:rPr>
              <a:t>) the </a:t>
            </a:r>
            <a:r>
              <a:rPr lang="en-US" sz="1200" dirty="0">
                <a:latin typeface="Agency FB" panose="020B0503020202020204" pitchFamily="34" charset="0"/>
              </a:rPr>
              <a:t>principal component </a:t>
            </a:r>
            <a:r>
              <a:rPr lang="en-US" sz="1200" dirty="0" smtClean="0">
                <a:latin typeface="Agency FB" panose="020B0503020202020204" pitchFamily="34" charset="0"/>
              </a:rPr>
              <a:t>of EOF1 </a:t>
            </a:r>
            <a:r>
              <a:rPr lang="en-US" sz="1200" dirty="0">
                <a:latin typeface="Agency FB" panose="020B0503020202020204" pitchFamily="34" charset="0"/>
              </a:rPr>
              <a:t>(PC1) for ORAS4 (black), all modes </a:t>
            </a:r>
            <a:r>
              <a:rPr lang="en-US" sz="1200" dirty="0" smtClean="0">
                <a:latin typeface="Agency FB" panose="020B0503020202020204" pitchFamily="34" charset="0"/>
              </a:rPr>
              <a:t>+ IOSST </a:t>
            </a:r>
            <a:r>
              <a:rPr lang="en-US" sz="1200" dirty="0">
                <a:latin typeface="Agency FB" panose="020B0503020202020204" pitchFamily="34" charset="0"/>
              </a:rPr>
              <a:t>(blue), and all modes (red</a:t>
            </a:r>
            <a:r>
              <a:rPr lang="en-US" sz="1200" dirty="0" smtClean="0">
                <a:latin typeface="Agency FB" panose="020B0503020202020204" pitchFamily="34" charset="0"/>
              </a:rPr>
              <a:t>); (</a:t>
            </a:r>
            <a:r>
              <a:rPr lang="en-US" sz="1200" b="1" dirty="0">
                <a:latin typeface="Agency FB" panose="020B0503020202020204" pitchFamily="34" charset="0"/>
              </a:rPr>
              <a:t>e</a:t>
            </a:r>
            <a:r>
              <a:rPr lang="en-US" sz="1200" dirty="0">
                <a:latin typeface="Agency FB" panose="020B0503020202020204" pitchFamily="34" charset="0"/>
              </a:rPr>
              <a:t>–</a:t>
            </a:r>
            <a:r>
              <a:rPr lang="en-US" sz="1200" b="1" dirty="0">
                <a:latin typeface="Agency FB" panose="020B0503020202020204" pitchFamily="34" charset="0"/>
              </a:rPr>
              <a:t>g</a:t>
            </a:r>
            <a:r>
              <a:rPr lang="en-US" sz="1200" dirty="0">
                <a:latin typeface="Agency FB" panose="020B0503020202020204" pitchFamily="34" charset="0"/>
              </a:rPr>
              <a:t>) are the same </a:t>
            </a:r>
            <a:r>
              <a:rPr lang="en-US" sz="1200" dirty="0" smtClean="0">
                <a:latin typeface="Agency FB" panose="020B0503020202020204" pitchFamily="34" charset="0"/>
              </a:rPr>
              <a:t>as (</a:t>
            </a:r>
            <a:r>
              <a:rPr lang="en-US" sz="1200" b="1" dirty="0" smtClean="0">
                <a:latin typeface="Agency FB" panose="020B0503020202020204" pitchFamily="34" charset="0"/>
              </a:rPr>
              <a:t>c</a:t>
            </a:r>
            <a:r>
              <a:rPr lang="en-US" sz="1200" dirty="0">
                <a:latin typeface="Agency FB" panose="020B0503020202020204" pitchFamily="34" charset="0"/>
              </a:rPr>
              <a:t>) </a:t>
            </a:r>
            <a:r>
              <a:rPr lang="en-US" sz="1200" dirty="0" smtClean="0">
                <a:latin typeface="Agency FB" panose="020B0503020202020204" pitchFamily="34" charset="0"/>
              </a:rPr>
              <a:t>except for </a:t>
            </a:r>
            <a:r>
              <a:rPr lang="en-US" sz="1200" dirty="0">
                <a:latin typeface="Agency FB" panose="020B0503020202020204" pitchFamily="34" charset="0"/>
              </a:rPr>
              <a:t>the DLM simulation from </a:t>
            </a:r>
            <a:r>
              <a:rPr lang="en-US" sz="1200" dirty="0" smtClean="0">
                <a:latin typeface="Agency FB" panose="020B0503020202020204" pitchFamily="34" charset="0"/>
              </a:rPr>
              <a:t>ENSO, IOD</a:t>
            </a:r>
            <a:r>
              <a:rPr lang="en-US" sz="1200" dirty="0">
                <a:latin typeface="Agency FB" panose="020B0503020202020204" pitchFamily="34" charset="0"/>
              </a:rPr>
              <a:t>, and monsoon, respectively; (</a:t>
            </a:r>
            <a:r>
              <a:rPr lang="en-US" sz="1200" b="1" dirty="0" smtClean="0">
                <a:latin typeface="Agency FB" panose="020B0503020202020204" pitchFamily="34" charset="0"/>
              </a:rPr>
              <a:t>h</a:t>
            </a:r>
            <a:r>
              <a:rPr lang="en-US" sz="1200" dirty="0" smtClean="0">
                <a:latin typeface="Agency FB" panose="020B0503020202020204" pitchFamily="34" charset="0"/>
              </a:rPr>
              <a:t>) Same </a:t>
            </a:r>
            <a:r>
              <a:rPr lang="en-US" sz="1200" dirty="0">
                <a:latin typeface="Agency FB" panose="020B0503020202020204" pitchFamily="34" charset="0"/>
              </a:rPr>
              <a:t>as (</a:t>
            </a:r>
            <a:r>
              <a:rPr lang="en-US" sz="1200" b="1" dirty="0">
                <a:latin typeface="Agency FB" panose="020B0503020202020204" pitchFamily="34" charset="0"/>
              </a:rPr>
              <a:t>d</a:t>
            </a:r>
            <a:r>
              <a:rPr lang="en-US" sz="1200" dirty="0">
                <a:latin typeface="Agency FB" panose="020B0503020202020204" pitchFamily="34" charset="0"/>
              </a:rPr>
              <a:t>) </a:t>
            </a:r>
            <a:r>
              <a:rPr lang="en-US" sz="1200" dirty="0" smtClean="0">
                <a:latin typeface="Agency FB" panose="020B0503020202020204" pitchFamily="34" charset="0"/>
              </a:rPr>
              <a:t>except for </a:t>
            </a:r>
            <a:r>
              <a:rPr lang="en-US" sz="1200" dirty="0">
                <a:latin typeface="Agency FB" panose="020B0503020202020204" pitchFamily="34" charset="0"/>
              </a:rPr>
              <a:t>the PC1 </a:t>
            </a:r>
            <a:r>
              <a:rPr lang="en-US" sz="1200" dirty="0" smtClean="0">
                <a:latin typeface="Agency FB" panose="020B0503020202020204" pitchFamily="34" charset="0"/>
              </a:rPr>
              <a:t>of ENSO </a:t>
            </a:r>
            <a:r>
              <a:rPr lang="en-US" sz="1200" dirty="0">
                <a:latin typeface="Agency FB" panose="020B0503020202020204" pitchFamily="34" charset="0"/>
              </a:rPr>
              <a:t>(black), IOD (red), </a:t>
            </a:r>
            <a:r>
              <a:rPr lang="en-US" sz="1200" dirty="0" smtClean="0">
                <a:latin typeface="Agency FB" panose="020B0503020202020204" pitchFamily="34" charset="0"/>
              </a:rPr>
              <a:t>and monsoon </a:t>
            </a:r>
            <a:r>
              <a:rPr lang="en-US" sz="1200" dirty="0">
                <a:latin typeface="Agency FB" panose="020B0503020202020204" pitchFamily="34" charset="0"/>
              </a:rPr>
              <a:t>(blue). The </a:t>
            </a:r>
            <a:r>
              <a:rPr lang="en-US" sz="1200" dirty="0" smtClean="0">
                <a:latin typeface="Agency FB" panose="020B0503020202020204" pitchFamily="34" charset="0"/>
              </a:rPr>
              <a:t>correlation coefficients </a:t>
            </a:r>
            <a:r>
              <a:rPr lang="en-US" sz="1200" dirty="0">
                <a:latin typeface="Agency FB" panose="020B0503020202020204" pitchFamily="34" charset="0"/>
              </a:rPr>
              <a:t>shown </a:t>
            </a:r>
            <a:r>
              <a:rPr lang="en-US" sz="1200" dirty="0" smtClean="0">
                <a:latin typeface="Agency FB" panose="020B0503020202020204" pitchFamily="34" charset="0"/>
              </a:rPr>
              <a:t>in </a:t>
            </a:r>
            <a:r>
              <a:rPr lang="en-US" sz="1200" dirty="0">
                <a:latin typeface="Agency FB" panose="020B0503020202020204" pitchFamily="34" charset="0"/>
              </a:rPr>
              <a:t>(</a:t>
            </a:r>
            <a:r>
              <a:rPr lang="en-US" sz="1200" b="1" dirty="0" err="1">
                <a:latin typeface="Agency FB" panose="020B0503020202020204" pitchFamily="34" charset="0"/>
              </a:rPr>
              <a:t>d</a:t>
            </a:r>
            <a:r>
              <a:rPr lang="en-US" sz="1200" dirty="0" err="1">
                <a:latin typeface="Agency FB" panose="020B0503020202020204" pitchFamily="34" charset="0"/>
              </a:rPr>
              <a:t>,</a:t>
            </a:r>
            <a:r>
              <a:rPr lang="en-US" sz="1200" b="1" dirty="0" err="1">
                <a:latin typeface="Agency FB" panose="020B0503020202020204" pitchFamily="34" charset="0"/>
              </a:rPr>
              <a:t>h</a:t>
            </a:r>
            <a:r>
              <a:rPr lang="en-US" sz="1200" dirty="0">
                <a:latin typeface="Agency FB" panose="020B0503020202020204" pitchFamily="34" charset="0"/>
              </a:rPr>
              <a:t>) are </a:t>
            </a:r>
            <a:r>
              <a:rPr lang="en-US" sz="1200" dirty="0" smtClean="0">
                <a:latin typeface="Agency FB" panose="020B0503020202020204" pitchFamily="34" charset="0"/>
              </a:rPr>
              <a:t>with the </a:t>
            </a:r>
            <a:r>
              <a:rPr lang="en-US" sz="1200" dirty="0">
                <a:latin typeface="Agency FB" panose="020B0503020202020204" pitchFamily="34" charset="0"/>
              </a:rPr>
              <a:t>observed ORAS4 PC1 (the black curve of panel (</a:t>
            </a:r>
            <a:r>
              <a:rPr lang="en-US" sz="1200" b="1" dirty="0">
                <a:latin typeface="Agency FB" panose="020B0503020202020204" pitchFamily="34" charset="0"/>
              </a:rPr>
              <a:t>d</a:t>
            </a:r>
            <a:r>
              <a:rPr lang="en-US" sz="1200" dirty="0">
                <a:latin typeface="Agency FB" panose="020B0503020202020204" pitchFamily="34" charset="0"/>
              </a:rPr>
              <a:t>)</a:t>
            </a:r>
            <a:endParaRPr lang="en-US" sz="12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74"/>
          <a:stretch/>
        </p:blipFill>
        <p:spPr>
          <a:xfrm>
            <a:off x="4906297" y="837248"/>
            <a:ext cx="3221724" cy="33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0014"/>
      </p:ext>
    </p:extLst>
  </p:cSld>
  <p:clrMapOvr>
    <a:masterClrMapping/>
  </p:clrMapOvr>
</p:sld>
</file>

<file path=ppt/theme/theme1.xml><?xml version="1.0" encoding="utf-8"?>
<a:theme xmlns:a="http://schemas.openxmlformats.org/drawingml/2006/main" name="DOE-CA_Sit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20391</TotalTime>
  <Words>411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SimSun</vt:lpstr>
      <vt:lpstr>Agency FB</vt:lpstr>
      <vt:lpstr>Arial</vt:lpstr>
      <vt:lpstr>Calibri</vt:lpstr>
      <vt:lpstr>Times New Roman</vt:lpstr>
      <vt:lpstr>DOE-CA_Site_Review_Template</vt:lpstr>
      <vt:lpstr>PowerPoint Presentation</vt:lpstr>
    </vt:vector>
  </TitlesOfParts>
  <Company>NCAR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Shearer</dc:creator>
  <cp:lastModifiedBy>Stephanie Shearer</cp:lastModifiedBy>
  <cp:revision>270</cp:revision>
  <dcterms:created xsi:type="dcterms:W3CDTF">2012-05-10T21:40:48Z</dcterms:created>
  <dcterms:modified xsi:type="dcterms:W3CDTF">2019-02-27T19:58:15Z</dcterms:modified>
</cp:coreProperties>
</file>