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4"/>
    <p:restoredTop sz="94652"/>
  </p:normalViewPr>
  <p:slideViewPr>
    <p:cSldViewPr snapToGrid="0" snapToObjects="1">
      <p:cViewPr varScale="1">
        <p:scale>
          <a:sx n="156" d="100"/>
          <a:sy n="156" d="100"/>
        </p:scale>
        <p:origin x="192" y="2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81CBEE99-8076-0B4B-ADF2-87352484868F}" type="datetimeFigureOut">
              <a:rPr lang="en-US" smtClean="0"/>
              <a:t>12/7/16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04EC3-24EE-2B45-9C16-4231F114A381}" type="slidenum">
              <a:rPr lang="en-US" smtClean="0"/>
              <a:t>‹#›</a:t>
            </a:fld>
            <a:endParaRPr lang="en-US"/>
          </a:p>
        </p:txBody>
      </p:sp>
    </p:spTree>
    <p:extLst>
      <p:ext uri="{BB962C8B-B14F-4D97-AF65-F5344CB8AC3E}">
        <p14:creationId xmlns:p14="http://schemas.microsoft.com/office/powerpoint/2010/main" val="2291426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81CBEE99-8076-0B4B-ADF2-87352484868F}" type="datetimeFigureOut">
              <a:rPr lang="en-US" smtClean="0"/>
              <a:t>12/7/16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04EC3-24EE-2B45-9C16-4231F114A381}" type="slidenum">
              <a:rPr lang="en-US" smtClean="0"/>
              <a:t>‹#›</a:t>
            </a:fld>
            <a:endParaRPr lang="en-US"/>
          </a:p>
        </p:txBody>
      </p:sp>
    </p:spTree>
    <p:extLst>
      <p:ext uri="{BB962C8B-B14F-4D97-AF65-F5344CB8AC3E}">
        <p14:creationId xmlns:p14="http://schemas.microsoft.com/office/powerpoint/2010/main" val="2604813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81CBEE99-8076-0B4B-ADF2-87352484868F}" type="datetimeFigureOut">
              <a:rPr lang="en-US" smtClean="0"/>
              <a:t>12/7/16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04EC3-24EE-2B45-9C16-4231F114A381}" type="slidenum">
              <a:rPr lang="en-US" smtClean="0"/>
              <a:t>‹#›</a:t>
            </a:fld>
            <a:endParaRPr lang="en-US"/>
          </a:p>
        </p:txBody>
      </p:sp>
    </p:spTree>
    <p:extLst>
      <p:ext uri="{BB962C8B-B14F-4D97-AF65-F5344CB8AC3E}">
        <p14:creationId xmlns:p14="http://schemas.microsoft.com/office/powerpoint/2010/main" val="2739368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81CBEE99-8076-0B4B-ADF2-87352484868F}" type="datetimeFigureOut">
              <a:rPr lang="en-US" smtClean="0"/>
              <a:t>12/7/16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04EC3-24EE-2B45-9C16-4231F114A381}" type="slidenum">
              <a:rPr lang="en-US" smtClean="0"/>
              <a:t>‹#›</a:t>
            </a:fld>
            <a:endParaRPr lang="en-US"/>
          </a:p>
        </p:txBody>
      </p:sp>
    </p:spTree>
    <p:extLst>
      <p:ext uri="{BB962C8B-B14F-4D97-AF65-F5344CB8AC3E}">
        <p14:creationId xmlns:p14="http://schemas.microsoft.com/office/powerpoint/2010/main" val="3975196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81CBEE99-8076-0B4B-ADF2-87352484868F}" type="datetimeFigureOut">
              <a:rPr lang="en-US" smtClean="0"/>
              <a:t>12/7/16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04EC3-24EE-2B45-9C16-4231F114A381}" type="slidenum">
              <a:rPr lang="en-US" smtClean="0"/>
              <a:t>‹#›</a:t>
            </a:fld>
            <a:endParaRPr lang="en-US"/>
          </a:p>
        </p:txBody>
      </p:sp>
    </p:spTree>
    <p:extLst>
      <p:ext uri="{BB962C8B-B14F-4D97-AF65-F5344CB8AC3E}">
        <p14:creationId xmlns:p14="http://schemas.microsoft.com/office/powerpoint/2010/main" val="3018041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81CBEE99-8076-0B4B-ADF2-87352484868F}" type="datetimeFigureOut">
              <a:rPr lang="en-US" smtClean="0"/>
              <a:t>12/7/16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604EC3-24EE-2B45-9C16-4231F114A381}" type="slidenum">
              <a:rPr lang="en-US" smtClean="0"/>
              <a:t>‹#›</a:t>
            </a:fld>
            <a:endParaRPr lang="en-US"/>
          </a:p>
        </p:txBody>
      </p:sp>
    </p:spTree>
    <p:extLst>
      <p:ext uri="{BB962C8B-B14F-4D97-AF65-F5344CB8AC3E}">
        <p14:creationId xmlns:p14="http://schemas.microsoft.com/office/powerpoint/2010/main" val="1898134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81CBEE99-8076-0B4B-ADF2-87352484868F}" type="datetimeFigureOut">
              <a:rPr lang="en-US" smtClean="0"/>
              <a:t>12/7/16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604EC3-24EE-2B45-9C16-4231F114A381}" type="slidenum">
              <a:rPr lang="en-US" smtClean="0"/>
              <a:t>‹#›</a:t>
            </a:fld>
            <a:endParaRPr lang="en-US"/>
          </a:p>
        </p:txBody>
      </p:sp>
    </p:spTree>
    <p:extLst>
      <p:ext uri="{BB962C8B-B14F-4D97-AF65-F5344CB8AC3E}">
        <p14:creationId xmlns:p14="http://schemas.microsoft.com/office/powerpoint/2010/main" val="90736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81CBEE99-8076-0B4B-ADF2-87352484868F}" type="datetimeFigureOut">
              <a:rPr lang="en-US" smtClean="0"/>
              <a:t>12/7/16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604EC3-24EE-2B45-9C16-4231F114A381}" type="slidenum">
              <a:rPr lang="en-US" smtClean="0"/>
              <a:t>‹#›</a:t>
            </a:fld>
            <a:endParaRPr lang="en-US"/>
          </a:p>
        </p:txBody>
      </p:sp>
    </p:spTree>
    <p:extLst>
      <p:ext uri="{BB962C8B-B14F-4D97-AF65-F5344CB8AC3E}">
        <p14:creationId xmlns:p14="http://schemas.microsoft.com/office/powerpoint/2010/main" val="2675533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CBEE99-8076-0B4B-ADF2-87352484868F}" type="datetimeFigureOut">
              <a:rPr lang="en-US" smtClean="0"/>
              <a:t>12/7/16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604EC3-24EE-2B45-9C16-4231F114A381}" type="slidenum">
              <a:rPr lang="en-US" smtClean="0"/>
              <a:t>‹#›</a:t>
            </a:fld>
            <a:endParaRPr lang="en-US"/>
          </a:p>
        </p:txBody>
      </p:sp>
    </p:spTree>
    <p:extLst>
      <p:ext uri="{BB962C8B-B14F-4D97-AF65-F5344CB8AC3E}">
        <p14:creationId xmlns:p14="http://schemas.microsoft.com/office/powerpoint/2010/main" val="2300512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81CBEE99-8076-0B4B-ADF2-87352484868F}" type="datetimeFigureOut">
              <a:rPr lang="en-US" smtClean="0"/>
              <a:t>12/7/16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604EC3-24EE-2B45-9C16-4231F114A381}" type="slidenum">
              <a:rPr lang="en-US" smtClean="0"/>
              <a:t>‹#›</a:t>
            </a:fld>
            <a:endParaRPr lang="en-US"/>
          </a:p>
        </p:txBody>
      </p:sp>
    </p:spTree>
    <p:extLst>
      <p:ext uri="{BB962C8B-B14F-4D97-AF65-F5344CB8AC3E}">
        <p14:creationId xmlns:p14="http://schemas.microsoft.com/office/powerpoint/2010/main" val="2111564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81CBEE99-8076-0B4B-ADF2-87352484868F}" type="datetimeFigureOut">
              <a:rPr lang="en-US" smtClean="0"/>
              <a:t>12/7/16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604EC3-24EE-2B45-9C16-4231F114A381}" type="slidenum">
              <a:rPr lang="en-US" smtClean="0"/>
              <a:t>‹#›</a:t>
            </a:fld>
            <a:endParaRPr lang="en-US"/>
          </a:p>
        </p:txBody>
      </p:sp>
    </p:spTree>
    <p:extLst>
      <p:ext uri="{BB962C8B-B14F-4D97-AF65-F5344CB8AC3E}">
        <p14:creationId xmlns:p14="http://schemas.microsoft.com/office/powerpoint/2010/main" val="16944946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CBEE99-8076-0B4B-ADF2-87352484868F}" type="datetimeFigureOut">
              <a:rPr lang="en-US" smtClean="0"/>
              <a:t>12/7/16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604EC3-24EE-2B45-9C16-4231F114A381}" type="slidenum">
              <a:rPr lang="en-US" smtClean="0"/>
              <a:t>‹#›</a:t>
            </a:fld>
            <a:endParaRPr lang="en-US"/>
          </a:p>
        </p:txBody>
      </p:sp>
    </p:spTree>
    <p:extLst>
      <p:ext uri="{BB962C8B-B14F-4D97-AF65-F5344CB8AC3E}">
        <p14:creationId xmlns:p14="http://schemas.microsoft.com/office/powerpoint/2010/main" val="1989050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dx.doi.org/10.1175/JCLI-D-15-0415.1" TargetMode="Externa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102809" y="1040455"/>
            <a:ext cx="4617877" cy="5006285"/>
          </a:xfrm>
          <a:prstGeom prst="rect">
            <a:avLst/>
          </a:prstGeom>
          <a:noFill/>
          <a:ln w="9525">
            <a:noFill/>
            <a:miter lim="800000"/>
            <a:headEnd/>
            <a:tailEnd/>
          </a:ln>
        </p:spPr>
        <p:txBody>
          <a:bodyPr/>
          <a:lstStyle/>
          <a:p>
            <a:pPr marL="231775" indent="-231775">
              <a:spcBef>
                <a:spcPct val="15000"/>
              </a:spcBef>
            </a:pPr>
            <a:r>
              <a:rPr lang="en-US" sz="1400" b="1" dirty="0"/>
              <a:t>Objective</a:t>
            </a:r>
            <a:endParaRPr lang="en-US" sz="1400" b="1" dirty="0" smtClean="0"/>
          </a:p>
          <a:p>
            <a:r>
              <a:rPr lang="en-US" sz="1400" dirty="0" smtClean="0"/>
              <a:t>Present the baseline land-surface climate in the recently developed Regional Arctic System Model (RASM). </a:t>
            </a:r>
            <a:r>
              <a:rPr lang="en-US" sz="1400" dirty="0" smtClean="0"/>
              <a:t>Identify </a:t>
            </a:r>
            <a:r>
              <a:rPr lang="en-US" sz="1400" dirty="0" smtClean="0"/>
              <a:t>areas where the RASM land surface scheme is performing well and areas for future development.</a:t>
            </a:r>
          </a:p>
          <a:p>
            <a:pPr marL="231775" indent="-231775">
              <a:spcBef>
                <a:spcPct val="15000"/>
              </a:spcBef>
            </a:pPr>
            <a:r>
              <a:rPr lang="en-US" sz="1400" b="1" dirty="0"/>
              <a:t>Approach</a:t>
            </a:r>
          </a:p>
          <a:p>
            <a:pPr marL="231775" indent="-231775">
              <a:spcBef>
                <a:spcPct val="15000"/>
              </a:spcBef>
              <a:buFontTx/>
              <a:buChar char="•"/>
            </a:pPr>
            <a:r>
              <a:rPr lang="en-US" sz="1400" dirty="0"/>
              <a:t>Use the fully-coupled </a:t>
            </a:r>
            <a:r>
              <a:rPr lang="en-US" sz="1400" dirty="0" smtClean="0"/>
              <a:t>Regional </a:t>
            </a:r>
            <a:r>
              <a:rPr lang="en-US" sz="1400" dirty="0"/>
              <a:t>Arctic System Model (RASM) to evaluate the performance of </a:t>
            </a:r>
            <a:r>
              <a:rPr lang="en-US" sz="1400" dirty="0" smtClean="0"/>
              <a:t>the land surface scheme (the Variable </a:t>
            </a:r>
            <a:r>
              <a:rPr lang="en-US" sz="1400" dirty="0"/>
              <a:t>Infiltration </a:t>
            </a:r>
            <a:r>
              <a:rPr lang="en-US" sz="1400" dirty="0" smtClean="0"/>
              <a:t>Capacity [VIC] model) </a:t>
            </a:r>
            <a:r>
              <a:rPr lang="en-US" sz="1400" dirty="0"/>
              <a:t>relative to a range of observation, remote sensing and model based </a:t>
            </a:r>
            <a:r>
              <a:rPr lang="en-US" sz="1400" dirty="0" smtClean="0"/>
              <a:t>datasets.</a:t>
            </a:r>
            <a:endParaRPr lang="en-US" sz="1400" dirty="0"/>
          </a:p>
          <a:p>
            <a:pPr marL="231775" indent="-231775">
              <a:spcBef>
                <a:spcPct val="15000"/>
              </a:spcBef>
              <a:buFontTx/>
              <a:buChar char="•"/>
            </a:pPr>
            <a:r>
              <a:rPr lang="en-US" sz="1400" dirty="0"/>
              <a:t>Assess RASM’s ability to represent the first order behavior of Arctic land surface processes such as the seasonal cycle of snow, the differences between the tundra and taiga in terms of turbulent heat fluxes, and the partitioning of precipitation into evaporation and runoff</a:t>
            </a:r>
            <a:r>
              <a:rPr lang="en-US" sz="1400" dirty="0" smtClean="0"/>
              <a:t>.</a:t>
            </a:r>
          </a:p>
          <a:p>
            <a:pPr>
              <a:spcBef>
                <a:spcPct val="15000"/>
              </a:spcBef>
            </a:pPr>
            <a:r>
              <a:rPr lang="en-US" sz="1400" b="1" dirty="0"/>
              <a:t>Impact</a:t>
            </a:r>
          </a:p>
          <a:p>
            <a:pPr>
              <a:spcBef>
                <a:spcPct val="15000"/>
              </a:spcBef>
            </a:pPr>
            <a:r>
              <a:rPr lang="en-US" sz="1400" dirty="0" smtClean="0"/>
              <a:t>This work introduced a novel coupling of the VIC model within a coupled Earth System Model. In the process of validating the VIC </a:t>
            </a:r>
            <a:r>
              <a:rPr lang="en-US" sz="1400" dirty="0" smtClean="0"/>
              <a:t>model, </a:t>
            </a:r>
            <a:r>
              <a:rPr lang="en-US" sz="1400" dirty="0" smtClean="0"/>
              <a:t>we identified areas where both global </a:t>
            </a:r>
            <a:r>
              <a:rPr lang="en-US" sz="1400" dirty="0" err="1" smtClean="0"/>
              <a:t>reanalyses</a:t>
            </a:r>
            <a:r>
              <a:rPr lang="en-US" sz="1400" dirty="0" smtClean="0"/>
              <a:t> and RASM could be improved, namely in the simulation of turbulent heat fluxes and runoff generation.  </a:t>
            </a:r>
            <a:endParaRPr lang="en-US" sz="1400" baseline="-25000" dirty="0"/>
          </a:p>
          <a:p>
            <a:pPr marL="231775" indent="-231775">
              <a:spcBef>
                <a:spcPct val="15000"/>
              </a:spcBef>
              <a:buFontTx/>
              <a:buChar char="•"/>
            </a:pPr>
            <a:endParaRPr lang="en-US" sz="1400" dirty="0"/>
          </a:p>
          <a:p>
            <a:endParaRPr lang="en-US" sz="1400" baseline="-25000" dirty="0" smtClean="0"/>
          </a:p>
        </p:txBody>
      </p:sp>
      <p:sp>
        <p:nvSpPr>
          <p:cNvPr id="6150" name="Rectangle 19"/>
          <p:cNvSpPr>
            <a:spLocks noChangeArrowheads="1"/>
          </p:cNvSpPr>
          <p:nvPr/>
        </p:nvSpPr>
        <p:spPr bwMode="auto">
          <a:xfrm>
            <a:off x="4495800" y="685800"/>
            <a:ext cx="4343400" cy="2743200"/>
          </a:xfrm>
          <a:prstGeom prst="rect">
            <a:avLst/>
          </a:prstGeom>
          <a:noFill/>
          <a:ln w="9525" algn="ctr">
            <a:noFill/>
            <a:round/>
            <a:headEnd/>
            <a:tailEnd/>
          </a:ln>
        </p:spPr>
        <p:txBody>
          <a:bodyPr>
            <a:spAutoFit/>
          </a:bodyPr>
          <a:lstStyle/>
          <a:p>
            <a:endParaRPr lang="en-US"/>
          </a:p>
        </p:txBody>
      </p:sp>
      <p:sp>
        <p:nvSpPr>
          <p:cNvPr id="6151" name="Rectangle 20"/>
          <p:cNvSpPr>
            <a:spLocks noChangeArrowheads="1"/>
          </p:cNvSpPr>
          <p:nvPr/>
        </p:nvSpPr>
        <p:spPr bwMode="auto">
          <a:xfrm>
            <a:off x="4343400" y="914400"/>
            <a:ext cx="4419600" cy="2895600"/>
          </a:xfrm>
          <a:prstGeom prst="rect">
            <a:avLst/>
          </a:prstGeom>
          <a:noFill/>
          <a:ln w="9525" algn="ctr">
            <a:noFill/>
            <a:round/>
            <a:headEnd/>
            <a:tailEnd/>
          </a:ln>
        </p:spPr>
        <p:txBody>
          <a:bodyPr>
            <a:spAutoFit/>
          </a:bodyPr>
          <a:lstStyle/>
          <a:p>
            <a:endParaRPr lang="en-US"/>
          </a:p>
        </p:txBody>
      </p:sp>
      <p:sp>
        <p:nvSpPr>
          <p:cNvPr id="27" name="TextBox 26"/>
          <p:cNvSpPr txBox="1"/>
          <p:nvPr/>
        </p:nvSpPr>
        <p:spPr>
          <a:xfrm>
            <a:off x="234794" y="6276900"/>
            <a:ext cx="8667595" cy="41549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1050" b="1" dirty="0">
                <a:solidFill>
                  <a:schemeClr val="tx1"/>
                </a:solidFill>
              </a:rPr>
              <a:t>Hamman, J., B. </a:t>
            </a:r>
            <a:r>
              <a:rPr lang="en-US" sz="1050" b="1" dirty="0" err="1">
                <a:solidFill>
                  <a:schemeClr val="tx1"/>
                </a:solidFill>
              </a:rPr>
              <a:t>Nijssen</a:t>
            </a:r>
            <a:r>
              <a:rPr lang="en-US" sz="1050" b="1" dirty="0">
                <a:solidFill>
                  <a:schemeClr val="tx1"/>
                </a:solidFill>
              </a:rPr>
              <a:t>, M. </a:t>
            </a:r>
            <a:r>
              <a:rPr lang="en-US" sz="1050" b="1" dirty="0" err="1">
                <a:solidFill>
                  <a:schemeClr val="tx1"/>
                </a:solidFill>
              </a:rPr>
              <a:t>Brunke</a:t>
            </a:r>
            <a:r>
              <a:rPr lang="en-US" sz="1050" b="1" dirty="0">
                <a:solidFill>
                  <a:schemeClr val="tx1"/>
                </a:solidFill>
              </a:rPr>
              <a:t>, J. </a:t>
            </a:r>
            <a:r>
              <a:rPr lang="en-US" sz="1050" b="1" dirty="0" err="1">
                <a:solidFill>
                  <a:schemeClr val="tx1"/>
                </a:solidFill>
              </a:rPr>
              <a:t>Cassano</a:t>
            </a:r>
            <a:r>
              <a:rPr lang="en-US" sz="1050" b="1" dirty="0">
                <a:solidFill>
                  <a:schemeClr val="tx1"/>
                </a:solidFill>
              </a:rPr>
              <a:t>, A. Craig, A. </a:t>
            </a:r>
            <a:r>
              <a:rPr lang="en-US" sz="1050" b="1" dirty="0" err="1">
                <a:solidFill>
                  <a:schemeClr val="tx1"/>
                </a:solidFill>
              </a:rPr>
              <a:t>DuVivier</a:t>
            </a:r>
            <a:r>
              <a:rPr lang="en-US" sz="1050" b="1" dirty="0">
                <a:solidFill>
                  <a:schemeClr val="tx1"/>
                </a:solidFill>
              </a:rPr>
              <a:t>, M. Hughes, D.P. </a:t>
            </a:r>
            <a:r>
              <a:rPr lang="en-US" sz="1050" b="1" dirty="0" err="1">
                <a:solidFill>
                  <a:schemeClr val="tx1"/>
                </a:solidFill>
              </a:rPr>
              <a:t>Lettenmaier</a:t>
            </a:r>
            <a:r>
              <a:rPr lang="en-US" sz="1050" b="1" dirty="0">
                <a:solidFill>
                  <a:schemeClr val="tx1"/>
                </a:solidFill>
              </a:rPr>
              <a:t>, W. </a:t>
            </a:r>
            <a:r>
              <a:rPr lang="en-US" sz="1050" b="1" dirty="0" err="1">
                <a:solidFill>
                  <a:schemeClr val="tx1"/>
                </a:solidFill>
              </a:rPr>
              <a:t>Maslowski</a:t>
            </a:r>
            <a:r>
              <a:rPr lang="en-US" sz="1050" b="1" dirty="0">
                <a:solidFill>
                  <a:schemeClr val="tx1"/>
                </a:solidFill>
              </a:rPr>
              <a:t>, R. </a:t>
            </a:r>
            <a:r>
              <a:rPr lang="en-US" sz="1050" b="1" dirty="0" err="1">
                <a:solidFill>
                  <a:schemeClr val="tx1"/>
                </a:solidFill>
              </a:rPr>
              <a:t>Osinski</a:t>
            </a:r>
            <a:r>
              <a:rPr lang="en-US" sz="1050" b="1" dirty="0">
                <a:solidFill>
                  <a:schemeClr val="tx1"/>
                </a:solidFill>
              </a:rPr>
              <a:t>, A. Roberts, and X. Zeng, 2016: Land surface climate in the Regional Arctic System Model. Journal of Climate, </a:t>
            </a:r>
            <a:r>
              <a:rPr lang="en-US" sz="1050" b="1" dirty="0">
                <a:solidFill>
                  <a:schemeClr val="tx1"/>
                </a:solidFill>
                <a:hlinkClick r:id="rId2"/>
              </a:rPr>
              <a:t>doi:10.1175/JCLI-D-15-0415.1.</a:t>
            </a:r>
            <a:endParaRPr lang="en-US" sz="1050" b="1" dirty="0">
              <a:solidFill>
                <a:schemeClr val="tx1"/>
              </a:solidFill>
            </a:endParaRPr>
          </a:p>
        </p:txBody>
      </p:sp>
      <p:sp>
        <p:nvSpPr>
          <p:cNvPr id="13" name="Rectangle 3"/>
          <p:cNvSpPr>
            <a:spLocks noChangeArrowheads="1"/>
          </p:cNvSpPr>
          <p:nvPr/>
        </p:nvSpPr>
        <p:spPr bwMode="auto">
          <a:xfrm>
            <a:off x="102810" y="2217858"/>
            <a:ext cx="4392990" cy="2450242"/>
          </a:xfrm>
          <a:prstGeom prst="rect">
            <a:avLst/>
          </a:prstGeom>
          <a:noFill/>
          <a:ln w="9525">
            <a:noFill/>
            <a:miter lim="800000"/>
            <a:headEnd/>
            <a:tailEnd/>
          </a:ln>
        </p:spPr>
        <p:txBody>
          <a:bodyPr/>
          <a:lstStyle/>
          <a:p>
            <a:pPr marL="231775" indent="-231775">
              <a:spcBef>
                <a:spcPct val="15000"/>
              </a:spcBef>
            </a:pPr>
            <a:endParaRPr lang="en-US" sz="1400" dirty="0" smtClean="0"/>
          </a:p>
        </p:txBody>
      </p:sp>
      <p:sp>
        <p:nvSpPr>
          <p:cNvPr id="5" name="TextBox 4"/>
          <p:cNvSpPr txBox="1"/>
          <p:nvPr/>
        </p:nvSpPr>
        <p:spPr>
          <a:xfrm>
            <a:off x="4624660" y="5184966"/>
            <a:ext cx="4462967" cy="861774"/>
          </a:xfrm>
          <a:prstGeom prst="rect">
            <a:avLst/>
          </a:prstGeom>
          <a:noFill/>
        </p:spPr>
        <p:txBody>
          <a:bodyPr wrap="square" rtlCol="0">
            <a:spAutoFit/>
          </a:bodyPr>
          <a:lstStyle/>
          <a:p>
            <a:pPr algn="just"/>
            <a:r>
              <a:rPr lang="en-US" sz="1000" dirty="0"/>
              <a:t>Number of snow-covered days per year for (top left) RASM and </a:t>
            </a:r>
            <a:r>
              <a:rPr lang="en-US" sz="1000" dirty="0" smtClean="0"/>
              <a:t>a remote sensing product from the National Snow and Ice Data Center (NSIDC; top right). Difference </a:t>
            </a:r>
            <a:r>
              <a:rPr lang="en-US" sz="1000" dirty="0"/>
              <a:t>between numbers of snow-covered days per year (bottom left</a:t>
            </a:r>
            <a:r>
              <a:rPr lang="en-US" sz="1000" dirty="0" smtClean="0"/>
              <a:t>). Annual </a:t>
            </a:r>
            <a:r>
              <a:rPr lang="en-US" sz="1000" dirty="0"/>
              <a:t>cycle of snow-covered area north of </a:t>
            </a:r>
            <a:r>
              <a:rPr lang="en-US" sz="1000" dirty="0" smtClean="0"/>
              <a:t>50°N </a:t>
            </a:r>
            <a:r>
              <a:rPr lang="en-US" sz="1000" dirty="0"/>
              <a:t>(bottom right)</a:t>
            </a:r>
            <a:r>
              <a:rPr lang="en-US" sz="1000" dirty="0" smtClean="0"/>
              <a:t>. </a:t>
            </a:r>
            <a:r>
              <a:rPr lang="en-US" sz="1000" dirty="0"/>
              <a:t>Time period is September 1989–August 2014.</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0687" y="1126603"/>
            <a:ext cx="4366940" cy="4009167"/>
          </a:xfrm>
          <a:prstGeom prst="rect">
            <a:avLst/>
          </a:prstGeom>
        </p:spPr>
      </p:pic>
      <p:sp>
        <p:nvSpPr>
          <p:cNvPr id="4" name="Rectangle 3"/>
          <p:cNvSpPr>
            <a:spLocks noChangeArrowheads="1"/>
          </p:cNvSpPr>
          <p:nvPr/>
        </p:nvSpPr>
        <p:spPr bwMode="auto">
          <a:xfrm>
            <a:off x="-3409" y="190"/>
            <a:ext cx="91440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latin typeface="Arial" charset="0"/>
              </a:rPr>
              <a:t>Land </a:t>
            </a:r>
            <a:r>
              <a:rPr kumimoji="0" lang="en-US" altLang="en-US" sz="3200" b="1" i="0" u="none" strike="noStrike" cap="none" normalizeH="0" baseline="0" dirty="0">
                <a:ln>
                  <a:noFill/>
                </a:ln>
                <a:solidFill>
                  <a:schemeClr val="tx1"/>
                </a:solidFill>
                <a:effectLst/>
                <a:latin typeface="Arial" charset="0"/>
              </a:rPr>
              <a:t>Surface Climate in the </a:t>
            </a:r>
            <a:endParaRPr kumimoji="0" lang="en-US" altLang="en-US" sz="3200" b="1"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latin typeface="Arial" charset="0"/>
              </a:rPr>
              <a:t>Regional </a:t>
            </a:r>
            <a:r>
              <a:rPr kumimoji="0" lang="en-US" altLang="en-US" sz="3200" b="1" i="0" u="none" strike="noStrike" cap="none" normalizeH="0" baseline="0" dirty="0">
                <a:ln>
                  <a:noFill/>
                </a:ln>
                <a:solidFill>
                  <a:schemeClr val="tx1"/>
                </a:solidFill>
                <a:effectLst/>
                <a:latin typeface="Arial" charset="0"/>
              </a:rPr>
              <a:t>Arctic System </a:t>
            </a:r>
            <a:r>
              <a:rPr kumimoji="0" lang="en-US" altLang="en-US" sz="3200" b="1" i="0" u="none" strike="noStrike" cap="none" normalizeH="0" baseline="0" dirty="0" smtClean="0">
                <a:ln>
                  <a:noFill/>
                </a:ln>
                <a:solidFill>
                  <a:schemeClr val="tx1"/>
                </a:solidFill>
                <a:effectLst/>
                <a:latin typeface="Arial" charset="0"/>
              </a:rPr>
              <a:t>Model</a:t>
            </a:r>
            <a:endParaRPr kumimoji="0" lang="en-US" altLang="en-US" sz="3200" b="1" i="0" u="none" strike="noStrike" cap="none" normalizeH="0" baseline="0" dirty="0">
              <a:ln>
                <a:noFill/>
              </a:ln>
              <a:solidFill>
                <a:schemeClr val="tx1"/>
              </a:solidFill>
              <a:effectLst/>
              <a:latin typeface="Arial" charset="0"/>
            </a:endParaRPr>
          </a:p>
        </p:txBody>
      </p:sp>
      <p:sp>
        <p:nvSpPr>
          <p:cNvPr id="6" name="AutoShape 4" descr="ull Acces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562785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791</TotalTime>
  <Words>314</Words>
  <Application>Microsoft Macintosh PowerPoint</Application>
  <PresentationFormat>On-screen Show (4:3)</PresentationFormat>
  <Paragraphs>11</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Los Alamos National Laboratory</Company>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Jeremy Fyke</dc:creator>
  <cp:lastModifiedBy>Bart Nijssen</cp:lastModifiedBy>
  <cp:revision>25</cp:revision>
  <dcterms:created xsi:type="dcterms:W3CDTF">2014-08-10T03:42:16Z</dcterms:created>
  <dcterms:modified xsi:type="dcterms:W3CDTF">2016-12-07T22:22:50Z</dcterms:modified>
</cp:coreProperties>
</file>