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0988A-B1F8-4F3A-AAD7-8ABD8564B2F7}" type="datetimeFigureOut">
              <a:rPr lang="en-US" smtClean="0"/>
              <a:t>3/12/19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645738-F089-4C63-86F4-DC042693CB8F}" type="slidenum">
              <a:rPr lang="en-US" smtClean="0"/>
              <a:t>‹#›</a:t>
            </a:fld>
            <a:endParaRPr lang="en-US"/>
          </a:p>
        </p:txBody>
      </p:sp>
    </p:spTree>
    <p:extLst>
      <p:ext uri="{BB962C8B-B14F-4D97-AF65-F5344CB8AC3E}">
        <p14:creationId xmlns:p14="http://schemas.microsoft.com/office/powerpoint/2010/main" val="100609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altLang="en-US" sz="1000" dirty="0"/>
              <a:t>http</a:t>
            </a:r>
            <a:r>
              <a:rPr lang="en-US" altLang="en-US" sz="1000"/>
              <a:t>://www.pnnl.gov/science/highlights/highlights.asp?division=749</a:t>
            </a:r>
            <a:endParaRPr lang="en-US" alt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230642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3/12/19</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382322989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600">
              <a:cs typeface="Arial" charset="0"/>
            </a:endParaRPr>
          </a:p>
        </p:txBody>
      </p:sp>
      <p:sp>
        <p:nvSpPr>
          <p:cNvPr id="3077" name="Rectangle 5"/>
          <p:cNvSpPr>
            <a:spLocks noChangeArrowheads="1"/>
          </p:cNvSpPr>
          <p:nvPr/>
        </p:nvSpPr>
        <p:spPr bwMode="auto">
          <a:xfrm>
            <a:off x="199362" y="86380"/>
            <a:ext cx="89154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800" dirty="0"/>
              <a:t>Progressing Emergent Constraints on Future Climate Change</a:t>
            </a:r>
          </a:p>
        </p:txBody>
      </p:sp>
      <p:sp>
        <p:nvSpPr>
          <p:cNvPr id="3078" name="Text Box 6"/>
          <p:cNvSpPr txBox="1">
            <a:spLocks noChangeArrowheads="1"/>
          </p:cNvSpPr>
          <p:nvPr/>
        </p:nvSpPr>
        <p:spPr bwMode="auto">
          <a:xfrm>
            <a:off x="304800" y="6305490"/>
            <a:ext cx="8610599" cy="400110"/>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a:t>Hall A, Caldwell P, </a:t>
            </a:r>
            <a:r>
              <a:rPr lang="en-US" sz="1000" dirty="0" err="1"/>
              <a:t>Huntingford</a:t>
            </a:r>
            <a:r>
              <a:rPr lang="en-US" sz="1000" dirty="0"/>
              <a:t> C, and S Klein, “Progressing Emergent Constraints on Future Climate Change” </a:t>
            </a:r>
            <a:r>
              <a:rPr lang="en-US" sz="1000" i="1" dirty="0"/>
              <a:t>Nature Climate Change. </a:t>
            </a:r>
            <a:r>
              <a:rPr lang="en-US" sz="1000" dirty="0"/>
              <a:t>DOI: 10.1038/s41558-019-0436-6</a:t>
            </a:r>
          </a:p>
        </p:txBody>
      </p:sp>
      <p:sp>
        <p:nvSpPr>
          <p:cNvPr id="3079" name="TextBox 9"/>
          <p:cNvSpPr txBox="1">
            <a:spLocks noChangeArrowheads="1"/>
          </p:cNvSpPr>
          <p:nvPr/>
        </p:nvSpPr>
        <p:spPr bwMode="auto">
          <a:xfrm>
            <a:off x="5230514" y="3276600"/>
            <a:ext cx="3768969" cy="2893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400" b="1" dirty="0">
                <a:solidFill>
                  <a:srgbClr val="0000FF"/>
                </a:solidFill>
                <a:latin typeface="+mn-lt"/>
                <a:cs typeface="Arial" charset="0"/>
              </a:rPr>
              <a:t>Illustration of the confirmation process for Emergent Constraints. Confirmed Emergent Constraints are associated with indicators that a mechanism underpins the emergent relationship. A plausible mechanism for an emergent relationship can launch an Emergent Constraint along the confirmation process. The mechanism can then be verified through analysis, theoretical argumentation, or equation solution. In parallel, out-of-sample testing is an indirect empirical method for ascertaining the likelihood that an emergent relationship is underpinned by a mechanism.</a:t>
            </a:r>
          </a:p>
        </p:txBody>
      </p:sp>
      <p:sp>
        <p:nvSpPr>
          <p:cNvPr id="10" name="Rectangle 2"/>
          <p:cNvSpPr>
            <a:spLocks noChangeArrowheads="1"/>
          </p:cNvSpPr>
          <p:nvPr/>
        </p:nvSpPr>
        <p:spPr bwMode="auto">
          <a:xfrm>
            <a:off x="152401" y="4648200"/>
            <a:ext cx="4114800"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1313" indent="-287338" eaLnBrk="0" hangingPunct="0">
              <a:tabLst>
                <a:tab pos="338138" algn="l"/>
              </a:tabLst>
              <a:defRPr sz="2400">
                <a:solidFill>
                  <a:schemeClr val="tx1"/>
                </a:solidFill>
                <a:latin typeface="Calibri" pitchFamily="34" charset="0"/>
                <a:ea typeface="MS PGothic" pitchFamily="34" charset="-128"/>
              </a:defRPr>
            </a:lvl1pPr>
            <a:lvl2pPr marL="742950" indent="-285750" eaLnBrk="0" hangingPunct="0">
              <a:tabLst>
                <a:tab pos="338138" algn="l"/>
              </a:tabLst>
              <a:defRPr sz="2400">
                <a:solidFill>
                  <a:schemeClr val="tx1"/>
                </a:solidFill>
                <a:latin typeface="Calibri" pitchFamily="34" charset="0"/>
                <a:ea typeface="MS PGothic" pitchFamily="34" charset="-128"/>
              </a:defRPr>
            </a:lvl2pPr>
            <a:lvl3pPr marL="1143000" indent="-228600" eaLnBrk="0" hangingPunct="0">
              <a:tabLst>
                <a:tab pos="338138" algn="l"/>
              </a:tabLst>
              <a:defRPr sz="2400">
                <a:solidFill>
                  <a:schemeClr val="tx1"/>
                </a:solidFill>
                <a:latin typeface="Calibri" pitchFamily="34" charset="0"/>
                <a:ea typeface="MS PGothic" pitchFamily="34" charset="-128"/>
              </a:defRPr>
            </a:lvl3pPr>
            <a:lvl4pPr marL="1600200" indent="-228600" eaLnBrk="0" hangingPunct="0">
              <a:tabLst>
                <a:tab pos="338138" algn="l"/>
              </a:tabLst>
              <a:defRPr sz="2400">
                <a:solidFill>
                  <a:schemeClr val="tx1"/>
                </a:solidFill>
                <a:latin typeface="Calibri" pitchFamily="34" charset="0"/>
                <a:ea typeface="MS PGothic" pitchFamily="34" charset="-128"/>
              </a:defRPr>
            </a:lvl4pPr>
            <a:lvl5pPr marL="2057400" indent="-228600" eaLnBrk="0" hangingPunct="0">
              <a:tabLst>
                <a:tab pos="338138" algn="l"/>
              </a:tabLst>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9pPr>
          </a:lstStyle>
          <a:p>
            <a:pPr algn="ctr" eaLnBrk="1" hangingPunct="1">
              <a:spcBef>
                <a:spcPct val="15000"/>
              </a:spcBef>
            </a:pPr>
            <a:endParaRPr lang="en-US" altLang="en-US" sz="1600" dirty="0"/>
          </a:p>
        </p:txBody>
      </p:sp>
      <p:sp>
        <p:nvSpPr>
          <p:cNvPr id="12" name="Rectangle 4"/>
          <p:cNvSpPr>
            <a:spLocks noChangeArrowheads="1"/>
          </p:cNvSpPr>
          <p:nvPr/>
        </p:nvSpPr>
        <p:spPr bwMode="auto">
          <a:xfrm>
            <a:off x="152399" y="838200"/>
            <a:ext cx="4758267"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a:t>
            </a:r>
          </a:p>
          <a:p>
            <a:pPr eaLnBrk="1" hangingPunct="1">
              <a:spcBef>
                <a:spcPct val="15000"/>
              </a:spcBef>
              <a:buFont typeface="Arial" pitchFamily="34" charset="0"/>
              <a:buChar char="●"/>
            </a:pPr>
            <a:r>
              <a:rPr lang="en-US" altLang="en-US" sz="1600" dirty="0"/>
              <a:t>Articulate a framework to assess Emergent Constraints, and provide indicators whereby a proposed EC may move from a strong statistical relationship to confirmation.</a:t>
            </a:r>
            <a:endParaRPr lang="en-US" altLang="en-US" sz="800" dirty="0"/>
          </a:p>
          <a:p>
            <a:pPr algn="ctr" eaLnBrk="1" hangingPunct="1">
              <a:spcBef>
                <a:spcPts val="1200"/>
              </a:spcBef>
            </a:pPr>
            <a:r>
              <a:rPr lang="en-US" altLang="en-US" sz="1800" b="1" dirty="0"/>
              <a:t>Approach</a:t>
            </a:r>
            <a:endParaRPr lang="en-US" altLang="en-US" sz="1600" b="1" dirty="0"/>
          </a:p>
          <a:p>
            <a:pPr eaLnBrk="1" hangingPunct="1">
              <a:spcBef>
                <a:spcPct val="15000"/>
              </a:spcBef>
              <a:buFont typeface="Arial" pitchFamily="34" charset="0"/>
              <a:buChar char="●"/>
            </a:pPr>
            <a:r>
              <a:rPr lang="en-US" altLang="en-US" sz="1600" dirty="0"/>
              <a:t>Discuss why Emergent Constraints might exist in ESM ensembles.</a:t>
            </a:r>
          </a:p>
          <a:p>
            <a:pPr eaLnBrk="1" hangingPunct="1">
              <a:spcBef>
                <a:spcPct val="15000"/>
              </a:spcBef>
              <a:buFont typeface="Arial" pitchFamily="34" charset="0"/>
              <a:buChar char="●"/>
            </a:pPr>
            <a:r>
              <a:rPr lang="en-US" altLang="en-US" sz="1600" dirty="0"/>
              <a:t>Provide indicators that Emergent Constraints are physical and not just statistical.</a:t>
            </a:r>
          </a:p>
          <a:p>
            <a:pPr eaLnBrk="1" hangingPunct="1">
              <a:spcBef>
                <a:spcPct val="15000"/>
              </a:spcBef>
              <a:buFont typeface="Arial" pitchFamily="34" charset="0"/>
              <a:buChar char="●"/>
            </a:pPr>
            <a:r>
              <a:rPr lang="en-US" altLang="en-US" sz="1600" dirty="0"/>
              <a:t>Describe the circumstances under which Emergent Constraints can be used for uncertainty reduction now. </a:t>
            </a:r>
          </a:p>
          <a:p>
            <a:pPr eaLnBrk="1" hangingPunct="1">
              <a:spcBef>
                <a:spcPct val="15000"/>
              </a:spcBef>
              <a:buFont typeface="Arial" pitchFamily="34" charset="0"/>
              <a:buChar char="●"/>
            </a:pPr>
            <a:r>
              <a:rPr lang="en-US" altLang="en-US" sz="1600" dirty="0"/>
              <a:t>Suggest new directions for Emergent Constraint research.</a:t>
            </a:r>
            <a:endParaRPr lang="en-US" altLang="en-US" sz="800" dirty="0"/>
          </a:p>
          <a:p>
            <a:pPr algn="ctr" eaLnBrk="1" hangingPunct="1">
              <a:spcBef>
                <a:spcPct val="15000"/>
              </a:spcBef>
            </a:pPr>
            <a:r>
              <a:rPr lang="en-US" altLang="en-US" sz="1800" b="1" dirty="0"/>
              <a:t>Impact</a:t>
            </a:r>
          </a:p>
          <a:p>
            <a:pPr eaLnBrk="1" hangingPunct="1">
              <a:spcBef>
                <a:spcPct val="15000"/>
              </a:spcBef>
              <a:buFont typeface="Arial" pitchFamily="34" charset="0"/>
              <a:buChar char="●"/>
            </a:pPr>
            <a:r>
              <a:rPr lang="en-US" altLang="en-US" sz="1600" dirty="0"/>
              <a:t>This paper provides a means of evaluating whether Emergent Constraints are “real”, and lays out a path forward for Emergent Constraint research.</a:t>
            </a:r>
          </a:p>
          <a:p>
            <a:pPr eaLnBrk="1" hangingPunct="1">
              <a:spcBef>
                <a:spcPct val="15000"/>
              </a:spcBef>
              <a:buFont typeface="Arial" pitchFamily="34" charset="0"/>
              <a:buChar char="●"/>
            </a:pPr>
            <a:endParaRPr lang="en-US" altLang="en-US" sz="1600" dirty="0"/>
          </a:p>
        </p:txBody>
      </p:sp>
      <p:pic>
        <p:nvPicPr>
          <p:cNvPr id="4" name="Picture 3">
            <a:extLst>
              <a:ext uri="{FF2B5EF4-FFF2-40B4-BE49-F238E27FC236}">
                <a16:creationId xmlns:a16="http://schemas.microsoft.com/office/drawing/2014/main" id="{0194509B-33B2-3E4F-9668-E79AD49BD4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8549" y="694266"/>
            <a:ext cx="4185138" cy="2506133"/>
          </a:xfrm>
          <a:prstGeom prst="rect">
            <a:avLst/>
          </a:prstGeom>
        </p:spPr>
      </p:pic>
    </p:spTree>
    <p:extLst>
      <p:ext uri="{BB962C8B-B14F-4D97-AF65-F5344CB8AC3E}">
        <p14:creationId xmlns:p14="http://schemas.microsoft.com/office/powerpoint/2010/main" val="216415572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Ghan-slide-CLUBB-March2015</Presentation>
    <Funding xmlns="98b00cf3-a6ce-40de-8923-f140beb786e9">ESM, RGCM, ASR, ORLCF computing resources</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57CF67-6BA6-4A1E-B8C5-B07E490E2EDB}">
  <ds:schemaRefs>
    <ds:schemaRef ds:uri="http://schemas.microsoft.com/office/2006/documentManagement/types"/>
    <ds:schemaRef ds:uri="http://schemas.openxmlformats.org/package/2006/metadata/core-properties"/>
    <ds:schemaRef ds:uri="98b00cf3-a6ce-40de-8923-f140beb786e9"/>
    <ds:schemaRef ds:uri="http://purl.org/dc/elements/1.1/"/>
    <ds:schemaRef ds:uri="http://schemas.microsoft.com/office/infopath/2007/PartnerControls"/>
    <ds:schemaRef ds:uri="http://schemas.microsoft.com/sharepoint/v3"/>
    <ds:schemaRef ds:uri="http://www.w3.org/XML/1998/namespace"/>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17C11706-C08E-46DB-A51C-2002EDDF1A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18630</TotalTime>
  <Words>237</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Ghan-slide-CLUBB-March2015</dc:title>
  <dc:creator>Steve.Ghan@pnnl.gov</dc:creator>
  <cp:lastModifiedBy>Hall, Alex</cp:lastModifiedBy>
  <cp:revision>91</cp:revision>
  <cp:lastPrinted>2011-05-11T17:30:12Z</cp:lastPrinted>
  <dcterms:created xsi:type="dcterms:W3CDTF">2014-01-03T21:30:52Z</dcterms:created>
  <dcterms:modified xsi:type="dcterms:W3CDTF">2019-03-12T19:46:47Z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Ghan-slide-CLUBB-March2015</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