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8" r:id="rId5"/>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ndy, Beth E" initials="MBE" lastIdx="3" clrIdx="0">
    <p:extLst>
      <p:ext uri="{19B8F6BF-5375-455C-9EA6-DF929625EA0E}">
        <p15:presenceInfo xmlns:p15="http://schemas.microsoft.com/office/powerpoint/2012/main" userId="S::beth.mundy@pnnl.gov::09c03546-1d2d-4d82-89e1-bb5e2a2e687b" providerId="AD"/>
      </p:ext>
    </p:extLst>
  </p:cmAuthor>
  <p:cmAuthor id="2" name="Hagos, Samson M" initials="HSM" lastIdx="3" clrIdx="1">
    <p:extLst>
      <p:ext uri="{19B8F6BF-5375-455C-9EA6-DF929625EA0E}">
        <p15:presenceInfo xmlns:p15="http://schemas.microsoft.com/office/powerpoint/2012/main" userId="S::samson.hagos@pnnl.gov::64032879-cb6e-4dc5-ab13-1b80e622c0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30ECB0-173D-4884-BC13-2CFEF9D17732}" v="1" dt="2021-02-19T17:33:31.6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4625" autoAdjust="0"/>
  </p:normalViewPr>
  <p:slideViewPr>
    <p:cSldViewPr>
      <p:cViewPr varScale="1">
        <p:scale>
          <a:sx n="130" d="100"/>
          <a:sy n="130" d="100"/>
        </p:scale>
        <p:origin x="942"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EE4913F5-1EAE-474B-AF5A-E8BC3172F19B}" type="datetimeFigureOut">
              <a:rPr lang="en-US"/>
              <a:pPr>
                <a:defRPr/>
              </a:pPr>
              <a:t>3/11/2021</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DB298FFB-70F1-4A24-9782-D3D4B90F4D57}" type="slidenum">
              <a:rPr lang="en-US" altLang="en-US"/>
              <a:pPr/>
              <a:t>‹#›</a:t>
            </a:fld>
            <a:endParaRPr lang="en-US" altLang="en-US"/>
          </a:p>
        </p:txBody>
      </p:sp>
    </p:spTree>
    <p:extLst>
      <p:ext uri="{BB962C8B-B14F-4D97-AF65-F5344CB8AC3E}">
        <p14:creationId xmlns:p14="http://schemas.microsoft.com/office/powerpoint/2010/main" val="477624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a:t>http://www.pnnl.gov/science/highlights/highlights.asp?division=749</a:t>
            </a:r>
          </a:p>
        </p:txBody>
      </p:sp>
    </p:spTree>
    <p:extLst>
      <p:ext uri="{BB962C8B-B14F-4D97-AF65-F5344CB8AC3E}">
        <p14:creationId xmlns:p14="http://schemas.microsoft.com/office/powerpoint/2010/main" val="272968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135F78-85A2-4A8E-B588-72BEBA900BB0}" type="datetimeFigureOut">
              <a:rPr lang="en-US"/>
              <a:pPr>
                <a:defRPr/>
              </a:pPr>
              <a:t>3/11/2021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E678E4-5B40-41E7-B295-6E15A5E915EA}" type="slidenum">
              <a:rPr lang="en-US" altLang="en-US"/>
              <a:pPr/>
              <a:t>‹#›</a:t>
            </a:fld>
            <a:endParaRPr lang="en-US" altLang="en-US"/>
          </a:p>
        </p:txBody>
      </p:sp>
    </p:spTree>
    <p:extLst>
      <p:ext uri="{BB962C8B-B14F-4D97-AF65-F5344CB8AC3E}">
        <p14:creationId xmlns:p14="http://schemas.microsoft.com/office/powerpoint/2010/main" val="33475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E7F625-517B-440F-9267-2A80D666B736}" type="datetimeFigureOut">
              <a:rPr lang="en-US"/>
              <a:pPr>
                <a:defRPr/>
              </a:pPr>
              <a:t>3/11/2021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A89244-42D4-4344-8CB0-317EFA9D52F5}" type="slidenum">
              <a:rPr lang="en-US" altLang="en-US"/>
              <a:pPr/>
              <a:t>‹#›</a:t>
            </a:fld>
            <a:endParaRPr lang="en-US" altLang="en-US"/>
          </a:p>
        </p:txBody>
      </p:sp>
    </p:spTree>
    <p:extLst>
      <p:ext uri="{BB962C8B-B14F-4D97-AF65-F5344CB8AC3E}">
        <p14:creationId xmlns:p14="http://schemas.microsoft.com/office/powerpoint/2010/main" val="407883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212E40-FFBC-4D16-9B96-AE4DC79ACE89}" type="datetimeFigureOut">
              <a:rPr lang="en-US"/>
              <a:pPr>
                <a:defRPr/>
              </a:pPr>
              <a:t>3/11/2021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1DC9DD-7613-4A46-8A55-B05D74670C3E}" type="slidenum">
              <a:rPr lang="en-US" altLang="en-US"/>
              <a:pPr/>
              <a:t>‹#›</a:t>
            </a:fld>
            <a:endParaRPr lang="en-US" altLang="en-US"/>
          </a:p>
        </p:txBody>
      </p:sp>
    </p:spTree>
    <p:extLst>
      <p:ext uri="{BB962C8B-B14F-4D97-AF65-F5344CB8AC3E}">
        <p14:creationId xmlns:p14="http://schemas.microsoft.com/office/powerpoint/2010/main" val="35118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108773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D42F4A-CFDF-49B1-A5BB-80EE2A5CB064}" type="datetimeFigureOut">
              <a:rPr lang="en-US"/>
              <a:pPr>
                <a:defRPr/>
              </a:pPr>
              <a:t>3/11/2021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C322A1-86CB-4EDD-BD25-C77A09E989F7}" type="slidenum">
              <a:rPr lang="en-US" altLang="en-US"/>
              <a:pPr/>
              <a:t>‹#›</a:t>
            </a:fld>
            <a:endParaRPr lang="en-US" altLang="en-US"/>
          </a:p>
        </p:txBody>
      </p:sp>
    </p:spTree>
    <p:extLst>
      <p:ext uri="{BB962C8B-B14F-4D97-AF65-F5344CB8AC3E}">
        <p14:creationId xmlns:p14="http://schemas.microsoft.com/office/powerpoint/2010/main" val="94749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C97724-70E9-494E-82EA-47E688CC4935}" type="datetimeFigureOut">
              <a:rPr lang="en-US"/>
              <a:pPr>
                <a:defRPr/>
              </a:pPr>
              <a:t>3/11/2021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C3BD9F-1ED7-43F1-AEB5-0E60C8DFBF47}" type="slidenum">
              <a:rPr lang="en-US" altLang="en-US"/>
              <a:pPr/>
              <a:t>‹#›</a:t>
            </a:fld>
            <a:endParaRPr lang="en-US" altLang="en-US"/>
          </a:p>
        </p:txBody>
      </p:sp>
    </p:spTree>
    <p:extLst>
      <p:ext uri="{BB962C8B-B14F-4D97-AF65-F5344CB8AC3E}">
        <p14:creationId xmlns:p14="http://schemas.microsoft.com/office/powerpoint/2010/main" val="414610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2939D08-0738-4E34-AC41-6639B35ACD6D}" type="datetimeFigureOut">
              <a:rPr lang="en-US"/>
              <a:pPr>
                <a:defRPr/>
              </a:pPr>
              <a:t>3/11/2021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2041E4-4A3F-4086-9C88-809FE63A664C}" type="slidenum">
              <a:rPr lang="en-US" altLang="en-US"/>
              <a:pPr/>
              <a:t>‹#›</a:t>
            </a:fld>
            <a:endParaRPr lang="en-US" altLang="en-US"/>
          </a:p>
        </p:txBody>
      </p:sp>
    </p:spTree>
    <p:extLst>
      <p:ext uri="{BB962C8B-B14F-4D97-AF65-F5344CB8AC3E}">
        <p14:creationId xmlns:p14="http://schemas.microsoft.com/office/powerpoint/2010/main" val="193508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995167-4DB7-4E11-886A-CB7F3966F72D}" type="datetimeFigureOut">
              <a:rPr lang="en-US"/>
              <a:pPr>
                <a:defRPr/>
              </a:pPr>
              <a:t>3/11/2021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099FE3B-D710-4794-B641-5B860069AD1F}" type="slidenum">
              <a:rPr lang="en-US" altLang="en-US"/>
              <a:pPr/>
              <a:t>‹#›</a:t>
            </a:fld>
            <a:endParaRPr lang="en-US" altLang="en-US"/>
          </a:p>
        </p:txBody>
      </p:sp>
    </p:spTree>
    <p:extLst>
      <p:ext uri="{BB962C8B-B14F-4D97-AF65-F5344CB8AC3E}">
        <p14:creationId xmlns:p14="http://schemas.microsoft.com/office/powerpoint/2010/main" val="425641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364730-86BB-4110-9C41-08FDBFA392CA}" type="datetimeFigureOut">
              <a:rPr lang="en-US"/>
              <a:pPr>
                <a:defRPr/>
              </a:pPr>
              <a:t>3/11/2021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7D306B0-1A4A-4863-93A3-4B49804814EA}" type="slidenum">
              <a:rPr lang="en-US" altLang="en-US"/>
              <a:pPr/>
              <a:t>‹#›</a:t>
            </a:fld>
            <a:endParaRPr lang="en-US" altLang="en-US"/>
          </a:p>
        </p:txBody>
      </p:sp>
    </p:spTree>
    <p:extLst>
      <p:ext uri="{BB962C8B-B14F-4D97-AF65-F5344CB8AC3E}">
        <p14:creationId xmlns:p14="http://schemas.microsoft.com/office/powerpoint/2010/main" val="376902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4AAD07-01BF-446E-8744-C7BB7767638F}" type="datetimeFigureOut">
              <a:rPr lang="en-US"/>
              <a:pPr>
                <a:defRPr/>
              </a:pPr>
              <a:t>3/11/2021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067ABCF-3691-42EF-8D96-8AEB84F18694}" type="slidenum">
              <a:rPr lang="en-US" altLang="en-US"/>
              <a:pPr/>
              <a:t>‹#›</a:t>
            </a:fld>
            <a:endParaRPr lang="en-US" altLang="en-US"/>
          </a:p>
        </p:txBody>
      </p:sp>
    </p:spTree>
    <p:extLst>
      <p:ext uri="{BB962C8B-B14F-4D97-AF65-F5344CB8AC3E}">
        <p14:creationId xmlns:p14="http://schemas.microsoft.com/office/powerpoint/2010/main" val="377820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FE092C-7F6F-4DA2-94A1-AFFE6A3B6BFC}" type="datetimeFigureOut">
              <a:rPr lang="en-US"/>
              <a:pPr>
                <a:defRPr/>
              </a:pPr>
              <a:t>3/11/2021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8D7103-DDC9-4808-B39B-D6FA4C867515}" type="slidenum">
              <a:rPr lang="en-US" altLang="en-US"/>
              <a:pPr/>
              <a:t>‹#›</a:t>
            </a:fld>
            <a:endParaRPr lang="en-US" altLang="en-US"/>
          </a:p>
        </p:txBody>
      </p:sp>
    </p:spTree>
    <p:extLst>
      <p:ext uri="{BB962C8B-B14F-4D97-AF65-F5344CB8AC3E}">
        <p14:creationId xmlns:p14="http://schemas.microsoft.com/office/powerpoint/2010/main" val="25882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1619B4-0779-4B38-8346-A994C45F2BF8}" type="datetimeFigureOut">
              <a:rPr lang="en-US"/>
              <a:pPr>
                <a:defRPr/>
              </a:pPr>
              <a:t>3/11/2021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FC4C9C-1FCF-4447-B5EF-8B193573439A}" type="slidenum">
              <a:rPr lang="en-US" altLang="en-US"/>
              <a:pPr/>
              <a:t>‹#›</a:t>
            </a:fld>
            <a:endParaRPr lang="en-US" altLang="en-US"/>
          </a:p>
        </p:txBody>
      </p:sp>
    </p:spTree>
    <p:extLst>
      <p:ext uri="{BB962C8B-B14F-4D97-AF65-F5344CB8AC3E}">
        <p14:creationId xmlns:p14="http://schemas.microsoft.com/office/powerpoint/2010/main" val="249878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570776-5D34-4B94-8688-589C882A4837}" type="datetimeFigureOut">
              <a:rPr lang="en-US"/>
              <a:pPr>
                <a:defRPr/>
              </a:pPr>
              <a:t>3/11/2021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C62178-E8A7-4C00-A203-4DE18BC737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Diagram, engineering drawing&#10;&#10;Description automatically generated">
            <a:extLst>
              <a:ext uri="{FF2B5EF4-FFF2-40B4-BE49-F238E27FC236}">
                <a16:creationId xmlns:a16="http://schemas.microsoft.com/office/drawing/2014/main" id="{09D97292-DCBD-4ECD-BBA5-C0AEA945C6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572" t="67381" r="4787" b="10994"/>
          <a:stretch/>
        </p:blipFill>
        <p:spPr>
          <a:xfrm>
            <a:off x="4648200" y="3224601"/>
            <a:ext cx="4495800" cy="2236754"/>
          </a:xfrm>
          <a:prstGeom prst="rect">
            <a:avLst/>
          </a:prstGeom>
        </p:spPr>
      </p:pic>
      <p:sp>
        <p:nvSpPr>
          <p:cNvPr id="3074" name="Rectangle 3"/>
          <p:cNvSpPr>
            <a:spLocks noChangeArrowheads="1"/>
          </p:cNvSpPr>
          <p:nvPr/>
        </p:nvSpPr>
        <p:spPr bwMode="auto">
          <a:xfrm>
            <a:off x="152400" y="33528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15000"/>
              </a:spcBef>
              <a:buFontTx/>
              <a:buNone/>
            </a:pPr>
            <a:endParaRPr lang="en-US" altLang="en-US" sz="1600">
              <a:solidFill>
                <a:srgbClr val="000000"/>
              </a:solidFill>
            </a:endParaRPr>
          </a:p>
        </p:txBody>
      </p:sp>
      <p:sp>
        <p:nvSpPr>
          <p:cNvPr id="3075" name="Rectangle 4"/>
          <p:cNvSpPr>
            <a:spLocks noChangeArrowheads="1"/>
          </p:cNvSpPr>
          <p:nvPr/>
        </p:nvSpPr>
        <p:spPr bwMode="auto">
          <a:xfrm>
            <a:off x="1" y="1008996"/>
            <a:ext cx="4752692" cy="539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gn="ctr">
              <a:spcBef>
                <a:spcPct val="15000"/>
              </a:spcBef>
              <a:defRPr/>
            </a:pPr>
            <a:r>
              <a:rPr lang="en-US" sz="1400" b="1" dirty="0">
                <a:solidFill>
                  <a:prstClr val="black"/>
                </a:solidFill>
              </a:rPr>
              <a:t>Objective</a:t>
            </a:r>
          </a:p>
          <a:p>
            <a:pPr marL="285750" indent="-285750">
              <a:spcBef>
                <a:spcPct val="15000"/>
              </a:spcBef>
              <a:buFont typeface="Arial" pitchFamily="34" charset="0"/>
              <a:buChar char="●"/>
              <a:defRPr/>
            </a:pPr>
            <a:r>
              <a:rPr lang="en-US" sz="1400" dirty="0">
                <a:solidFill>
                  <a:prstClr val="black"/>
                </a:solidFill>
              </a:rPr>
              <a:t>Develop a new diagnostic framework that can explain the origin of the “double ITCZ” bias in Coupled Model Intercomparison Project Phase 6 climate models. </a:t>
            </a:r>
          </a:p>
          <a:p>
            <a:pPr algn="ctr">
              <a:spcBef>
                <a:spcPct val="15000"/>
              </a:spcBef>
              <a:defRPr/>
            </a:pPr>
            <a:r>
              <a:rPr lang="en-US" sz="1400" b="1" dirty="0">
                <a:solidFill>
                  <a:prstClr val="black"/>
                </a:solidFill>
              </a:rPr>
              <a:t>Approach</a:t>
            </a:r>
          </a:p>
          <a:p>
            <a:pPr marL="285750" indent="-285750">
              <a:spcBef>
                <a:spcPct val="15000"/>
              </a:spcBef>
              <a:buFont typeface="Arial" pitchFamily="34" charset="0"/>
              <a:buChar char="●"/>
              <a:defRPr/>
            </a:pPr>
            <a:r>
              <a:rPr lang="en-US" sz="1400" dirty="0">
                <a:solidFill>
                  <a:prstClr val="black"/>
                </a:solidFill>
              </a:rPr>
              <a:t>Use moisture budget analysis to show the parameters describing the relationship between precipitation, evaporation, and precipitable water in the tropics depend on cloud depth. </a:t>
            </a:r>
          </a:p>
          <a:p>
            <a:pPr marL="285750" indent="-285750">
              <a:spcBef>
                <a:spcPct val="15000"/>
              </a:spcBef>
              <a:buFont typeface="Arial" pitchFamily="34" charset="0"/>
              <a:buChar char="●"/>
              <a:defRPr/>
            </a:pPr>
            <a:r>
              <a:rPr lang="en-US" sz="1400" dirty="0">
                <a:solidFill>
                  <a:prstClr val="black"/>
                </a:solidFill>
              </a:rPr>
              <a:t>Analyze the results in climate models and compare to observations to understand the double ITCZ bias. </a:t>
            </a:r>
          </a:p>
          <a:p>
            <a:pPr algn="ctr">
              <a:spcBef>
                <a:spcPct val="15000"/>
              </a:spcBef>
              <a:defRPr/>
            </a:pPr>
            <a:r>
              <a:rPr lang="en-US" altLang="en-US" sz="1400" b="1" dirty="0">
                <a:solidFill>
                  <a:srgbClr val="000000"/>
                </a:solidFill>
              </a:rPr>
              <a:t>Impact</a:t>
            </a:r>
          </a:p>
          <a:p>
            <a:pPr marL="283464" indent="-283464">
              <a:spcBef>
                <a:spcPct val="15000"/>
              </a:spcBef>
              <a:buFont typeface="Arial" panose="020B0604020202020204" pitchFamily="34" charset="0"/>
              <a:buChar char="●"/>
            </a:pPr>
            <a:r>
              <a:rPr lang="en-US" sz="1400" dirty="0">
                <a:solidFill>
                  <a:prstClr val="black"/>
                </a:solidFill>
              </a:rPr>
              <a:t>Based on its moisture convergence vertical profile, tropical precipitation can be divided into two regimes: a low-intensity regime controlled by evaporation and a high-intensity regime controlled by precipitable water. </a:t>
            </a:r>
            <a:endParaRPr lang="en-US" altLang="en-US" sz="1400" dirty="0">
              <a:solidFill>
                <a:srgbClr val="000000"/>
              </a:solidFill>
            </a:endParaRPr>
          </a:p>
          <a:p>
            <a:pPr marL="283464" indent="-283464" eaLnBrk="1" hangingPunct="1">
              <a:spcBef>
                <a:spcPct val="15000"/>
              </a:spcBef>
              <a:buFont typeface="Arial" panose="020B0604020202020204" pitchFamily="34" charset="0"/>
              <a:buChar char="●"/>
            </a:pPr>
            <a:r>
              <a:rPr lang="en-US" altLang="en-US" sz="1400" dirty="0">
                <a:solidFill>
                  <a:srgbClr val="000000"/>
                </a:solidFill>
              </a:rPr>
              <a:t>The study highlights the importance of accurately representing convective cloud depths in climate models to allow them to correctly simulate the spatial distribution of precipitation over tropical oceans and monsoon regions.</a:t>
            </a:r>
            <a:endParaRPr lang="en-US" sz="1400" dirty="0">
              <a:solidFill>
                <a:prstClr val="black"/>
              </a:solidFill>
            </a:endParaRPr>
          </a:p>
        </p:txBody>
      </p:sp>
      <p:sp>
        <p:nvSpPr>
          <p:cNvPr id="3076" name="Rectangle 5"/>
          <p:cNvSpPr>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sz="2400" b="1" dirty="0">
                <a:latin typeface="Arial" panose="020B0604020202020204" pitchFamily="34" charset="0"/>
              </a:rPr>
              <a:t>Misrepresenting Cloud Depth Introduces the “Double ITCZ” Bias to Climate Models </a:t>
            </a:r>
            <a:r>
              <a:rPr lang="en-US" sz="2400" dirty="0">
                <a:latin typeface="Arial" panose="020B0604020202020204" pitchFamily="34" charset="0"/>
              </a:rPr>
              <a:t> </a:t>
            </a:r>
          </a:p>
        </p:txBody>
      </p:sp>
      <p:sp>
        <p:nvSpPr>
          <p:cNvPr id="3077" name="Text Box 6"/>
          <p:cNvSpPr txBox="1">
            <a:spLocks noChangeArrowheads="1"/>
          </p:cNvSpPr>
          <p:nvPr/>
        </p:nvSpPr>
        <p:spPr bwMode="auto">
          <a:xfrm>
            <a:off x="0" y="6073914"/>
            <a:ext cx="4763024" cy="7078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000" dirty="0"/>
              <a:t>S. M. Hagos, L. R. Leung, O. A. Garuba, C. </a:t>
            </a:r>
            <a:r>
              <a:rPr lang="en-US" sz="1000" dirty="0" err="1"/>
              <a:t>Demott</a:t>
            </a:r>
            <a:r>
              <a:rPr lang="en-US" sz="1000" dirty="0"/>
              <a:t>, B. Harrop, J. Lu, and M. </a:t>
            </a:r>
            <a:r>
              <a:rPr lang="en-US" sz="1000" dirty="0" err="1"/>
              <a:t>Ahn</a:t>
            </a:r>
            <a:r>
              <a:rPr lang="en-US" sz="1000" dirty="0"/>
              <a:t>. “The Relationship between Precipitation and Precipitable Water in CMIP6 Simulations and Implications for Tropical Climatology and Change.” Journal of Climate, 34(5), 1587-1600, (2021). [DOI: 10.1175/JCLI-D-20-0211.1]</a:t>
            </a:r>
            <a:endParaRPr lang="en-US" altLang="en-US" sz="1000" dirty="0">
              <a:solidFill>
                <a:srgbClr val="000000"/>
              </a:solidFill>
              <a:latin typeface="+mn-lt"/>
            </a:endParaRPr>
          </a:p>
        </p:txBody>
      </p:sp>
      <p:sp>
        <p:nvSpPr>
          <p:cNvPr id="3078" name="TextBox 9"/>
          <p:cNvSpPr txBox="1">
            <a:spLocks noChangeArrowheads="1"/>
          </p:cNvSpPr>
          <p:nvPr/>
        </p:nvSpPr>
        <p:spPr bwMode="auto">
          <a:xfrm>
            <a:off x="4876800" y="5867400"/>
            <a:ext cx="42671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dirty="0">
                <a:solidFill>
                  <a:srgbClr val="0000FF"/>
                </a:solidFill>
                <a:latin typeface="Arial" panose="020B0604020202020204" pitchFamily="34" charset="0"/>
              </a:rPr>
              <a:t>Climate models typically simulate excessive precipitation (top) over high evaporation (strong surface wind) regions (bottom) north and south of the equator, which results in the apparent double ITCZ.  </a:t>
            </a:r>
          </a:p>
        </p:txBody>
      </p:sp>
      <p:sp>
        <p:nvSpPr>
          <p:cNvPr id="12" name="TextBox 11">
            <a:extLst>
              <a:ext uri="{FF2B5EF4-FFF2-40B4-BE49-F238E27FC236}">
                <a16:creationId xmlns:a16="http://schemas.microsoft.com/office/drawing/2014/main" id="{7DC31302-9608-46E0-A560-BF64E03A37BE}"/>
              </a:ext>
            </a:extLst>
          </p:cNvPr>
          <p:cNvSpPr txBox="1"/>
          <p:nvPr/>
        </p:nvSpPr>
        <p:spPr>
          <a:xfrm>
            <a:off x="5076519" y="3194756"/>
            <a:ext cx="3617964" cy="307777"/>
          </a:xfrm>
          <a:prstGeom prst="rect">
            <a:avLst/>
          </a:prstGeom>
          <a:solidFill>
            <a:schemeClr val="bg1"/>
          </a:solidFill>
        </p:spPr>
        <p:txBody>
          <a:bodyPr wrap="square" rtlCol="0">
            <a:spAutoFit/>
          </a:bodyPr>
          <a:lstStyle/>
          <a:p>
            <a:r>
              <a:rPr lang="en-US" sz="1400" dirty="0"/>
              <a:t>Evaporation (Simulations Minus Observations)</a:t>
            </a:r>
          </a:p>
        </p:txBody>
      </p:sp>
      <p:pic>
        <p:nvPicPr>
          <p:cNvPr id="8" name="Picture 7" descr="Graphical user interface, surface chart&#10;&#10;Description automatically generated">
            <a:extLst>
              <a:ext uri="{FF2B5EF4-FFF2-40B4-BE49-F238E27FC236}">
                <a16:creationId xmlns:a16="http://schemas.microsoft.com/office/drawing/2014/main" id="{96E5D053-CD32-41CE-8B01-92B3242A8E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0978" b="1482"/>
          <a:stretch/>
        </p:blipFill>
        <p:spPr>
          <a:xfrm>
            <a:off x="4901184" y="2593187"/>
            <a:ext cx="4121742" cy="517138"/>
          </a:xfrm>
          <a:prstGeom prst="rect">
            <a:avLst/>
          </a:prstGeom>
        </p:spPr>
      </p:pic>
      <p:pic>
        <p:nvPicPr>
          <p:cNvPr id="16" name="Picture 15" descr="Graphical user interface, surface chart&#10;&#10;Description automatically generated">
            <a:extLst>
              <a:ext uri="{FF2B5EF4-FFF2-40B4-BE49-F238E27FC236}">
                <a16:creationId xmlns:a16="http://schemas.microsoft.com/office/drawing/2014/main" id="{09D05C74-BEBA-4B57-96F3-B4F25D162FE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945" t="67778" r="9635" b="11399"/>
          <a:stretch/>
        </p:blipFill>
        <p:spPr>
          <a:xfrm>
            <a:off x="4724399" y="694911"/>
            <a:ext cx="4419599" cy="1904077"/>
          </a:xfrm>
          <a:prstGeom prst="rect">
            <a:avLst/>
          </a:prstGeom>
        </p:spPr>
      </p:pic>
      <p:sp>
        <p:nvSpPr>
          <p:cNvPr id="4" name="TextBox 3">
            <a:extLst>
              <a:ext uri="{FF2B5EF4-FFF2-40B4-BE49-F238E27FC236}">
                <a16:creationId xmlns:a16="http://schemas.microsoft.com/office/drawing/2014/main" id="{F62990F6-EA9B-4948-9F84-1E00469DC56F}"/>
              </a:ext>
            </a:extLst>
          </p:cNvPr>
          <p:cNvSpPr txBox="1"/>
          <p:nvPr/>
        </p:nvSpPr>
        <p:spPr>
          <a:xfrm>
            <a:off x="4876800" y="610815"/>
            <a:ext cx="4076501" cy="338554"/>
          </a:xfrm>
          <a:prstGeom prst="rect">
            <a:avLst/>
          </a:prstGeom>
          <a:solidFill>
            <a:schemeClr val="bg1"/>
          </a:solidFill>
        </p:spPr>
        <p:txBody>
          <a:bodyPr wrap="none" rtlCol="0">
            <a:spAutoFit/>
          </a:bodyPr>
          <a:lstStyle/>
          <a:p>
            <a:r>
              <a:rPr lang="en-US" sz="1600" dirty="0"/>
              <a:t>Precipitation (</a:t>
            </a:r>
            <a:r>
              <a:rPr lang="en-US" sz="1600"/>
              <a:t>Simulations Minus </a:t>
            </a:r>
            <a:r>
              <a:rPr lang="en-US" sz="1600" dirty="0"/>
              <a:t>Observations)</a:t>
            </a:r>
          </a:p>
        </p:txBody>
      </p:sp>
      <p:pic>
        <p:nvPicPr>
          <p:cNvPr id="10" name="Picture 9" descr="Diagram, engineering drawing&#10;&#10;Description automatically generated">
            <a:extLst>
              <a:ext uri="{FF2B5EF4-FFF2-40B4-BE49-F238E27FC236}">
                <a16:creationId xmlns:a16="http://schemas.microsoft.com/office/drawing/2014/main" id="{F2ED19EF-5F43-4228-8523-5BA1F3CAAB9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6143" t="89796"/>
          <a:stretch/>
        </p:blipFill>
        <p:spPr>
          <a:xfrm>
            <a:off x="5525330" y="5398421"/>
            <a:ext cx="3497595" cy="553998"/>
          </a:xfrm>
          <a:prstGeom prst="rect">
            <a:avLst/>
          </a:prstGeom>
        </p:spPr>
      </p:pic>
    </p:spTree>
  </p:cSld>
  <p:clrMapOvr>
    <a:masterClrMapping/>
  </p:clrMapOvr>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33D5BE7003A24B86BD831924205D3A" ma:contentTypeVersion="2" ma:contentTypeDescription="Create a new document." ma:contentTypeScope="" ma:versionID="ac238988cf9dac0644edde20317055e2">
  <xsd:schema xmlns:xsd="http://www.w3.org/2001/XMLSchema" xmlns:xs="http://www.w3.org/2001/XMLSchema" xmlns:p="http://schemas.microsoft.com/office/2006/metadata/properties" xmlns:ns1="http://schemas.microsoft.com/sharepoint/v3" targetNamespace="http://schemas.microsoft.com/office/2006/metadata/properties" ma:root="true" ma:fieldsID="1a3b33f41066294d476535f56813624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74935E-4390-47DD-99CE-60A5373B7B50}">
  <ds:schemaRefs>
    <ds:schemaRef ds:uri="http://schemas.microsoft.com/sharepoint/v3/contenttype/forms"/>
  </ds:schemaRefs>
</ds:datastoreItem>
</file>

<file path=customXml/itemProps2.xml><?xml version="1.0" encoding="utf-8"?>
<ds:datastoreItem xmlns:ds="http://schemas.openxmlformats.org/officeDocument/2006/customXml" ds:itemID="{8A57D9F0-2B85-430B-8843-0027C0E6F07C}">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FDE39E42-86AA-45D1-BDEC-E709624E74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DOE-Sample-Slide-Highlights-Template</Template>
  <TotalTime>7181</TotalTime>
  <Words>291</Words>
  <Application>Microsoft Office PowerPoint</Application>
  <PresentationFormat>On-screen Show (4:3)</PresentationFormat>
  <Paragraphs>15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DOE-Sample-Slide-Highlights-Template</vt:lpstr>
      <vt:lpstr>PowerPoint Presentation</vt:lpstr>
    </vt:vector>
  </TitlesOfParts>
  <Company>PNNL IM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Emily L</dc:creator>
  <cp:lastModifiedBy>Mundy, Beth E</cp:lastModifiedBy>
  <cp:revision>39</cp:revision>
  <cp:lastPrinted>2011-05-11T17:30:12Z</cp:lastPrinted>
  <dcterms:created xsi:type="dcterms:W3CDTF">2017-11-02T21:19:41Z</dcterms:created>
  <dcterms:modified xsi:type="dcterms:W3CDTF">2021-03-11T18:58:23Z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75333844-ddec-49b7-ae1e-c27b23a45b5c</vt:lpwstr>
  </property>
  <property fmtid="{D5CDD505-2E9C-101B-9397-08002B2CF9AE}" pid="3" name="ContentTypeId">
    <vt:lpwstr>0x0101008833D5BE7003A24B86BD831924205D3A</vt:lpwstr>
  </property>
  <property fmtid="{D5CDD505-2E9C-101B-9397-08002B2CF9AE}" pid="4" name="Order">
    <vt:r8>3400</vt:r8>
  </property>
</Properties>
</file>